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66" r:id="rId2"/>
    <p:sldId id="257" r:id="rId3"/>
    <p:sldId id="258" r:id="rId4"/>
    <p:sldId id="259" r:id="rId5"/>
    <p:sldId id="260" r:id="rId6"/>
    <p:sldId id="261" r:id="rId7"/>
    <p:sldId id="262" r:id="rId8"/>
    <p:sldId id="265" r:id="rId9"/>
    <p:sldId id="264" r:id="rId10"/>
  </p:sldIdLst>
  <p:sldSz cx="9144000" cy="6858000" type="screen4x3"/>
  <p:notesSz cx="6858000" cy="9144000"/>
  <p:embeddedFontLst>
    <p:embeddedFont>
      <p:font typeface="Calibri" panose="020F0502020204030204" pitchFamily="34" charset="0"/>
      <p:regular r:id="rId12"/>
      <p:bold r:id="rId13"/>
      <p:italic r:id="rId14"/>
      <p:boldItalic r:id="rId15"/>
    </p:embeddedFont>
    <p:embeddedFont>
      <p:font typeface="Helvetica Neue" panose="02000503000000020004" pitchFamily="2"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0" roundtripDataSignature="AMtx7miIld2bzmu4kZ7aZZ52d5LUnbBH6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E2CE3D9-AF3F-4856-8A2D-46E2DC175750}">
  <a:tblStyle styleId="{5E2CE3D9-AF3F-4856-8A2D-46E2DC175750}" styleName="Table_0">
    <a:wholeTbl>
      <a:tcTxStyle b="off" i="off">
        <a:font>
          <a:latin typeface="Arial"/>
          <a:ea typeface="Arial"/>
          <a:cs typeface="Arial"/>
        </a:font>
        <a:schemeClr val="dk1"/>
      </a:tcTxStyle>
      <a:tcStyle>
        <a:tcBdr>
          <a:left>
            <a:ln w="12700" cap="flat" cmpd="sng">
              <a:solidFill>
                <a:schemeClr val="accent3"/>
              </a:solidFill>
              <a:prstDash val="solid"/>
              <a:round/>
              <a:headEnd type="none" w="sm" len="sm"/>
              <a:tailEnd type="none" w="sm" len="sm"/>
            </a:ln>
          </a:left>
          <a:right>
            <a:ln w="12700" cap="flat" cmpd="sng">
              <a:solidFill>
                <a:schemeClr val="accent3"/>
              </a:solidFill>
              <a:prstDash val="solid"/>
              <a:round/>
              <a:headEnd type="none" w="sm" len="sm"/>
              <a:tailEnd type="none" w="sm" len="sm"/>
            </a:ln>
          </a:right>
          <a:top>
            <a:ln w="12700" cap="flat" cmpd="sng">
              <a:solidFill>
                <a:schemeClr val="accent3"/>
              </a:solidFill>
              <a:prstDash val="solid"/>
              <a:round/>
              <a:headEnd type="none" w="sm" len="sm"/>
              <a:tailEnd type="none" w="sm" len="sm"/>
            </a:ln>
          </a:top>
          <a:bottom>
            <a:ln w="12700" cap="flat" cmpd="sng">
              <a:solidFill>
                <a:schemeClr val="accent3"/>
              </a:solidFill>
              <a:prstDash val="solid"/>
              <a:round/>
              <a:headEnd type="none" w="sm" len="sm"/>
              <a:tailEnd type="none" w="sm" len="sm"/>
            </a:ln>
          </a:bottom>
          <a:insideH>
            <a:ln w="12700" cap="flat" cmpd="sng">
              <a:solidFill>
                <a:schemeClr val="accent3"/>
              </a:solidFill>
              <a:prstDash val="solid"/>
              <a:round/>
              <a:headEnd type="none" w="sm" len="sm"/>
              <a:tailEnd type="none" w="sm" len="sm"/>
            </a:ln>
          </a:insideH>
          <a:insideV>
            <a:ln w="12700" cap="flat" cmpd="sng">
              <a:solidFill>
                <a:schemeClr val="accent3"/>
              </a:solidFill>
              <a:prstDash val="solid"/>
              <a:round/>
              <a:headEnd type="none" w="sm" len="sm"/>
              <a:tailEnd type="none" w="sm" len="sm"/>
            </a:ln>
          </a:insideV>
        </a:tcBdr>
        <a:fill>
          <a:solidFill>
            <a:schemeClr val="accent3"/>
          </a:solidFill>
        </a:fill>
      </a:tcStyle>
    </a:wholeTbl>
    <a:band1H>
      <a:tcTxStyle/>
      <a:tcStyle>
        <a:tcBdr/>
        <a:fill>
          <a:solidFill>
            <a:schemeClr val="accent3"/>
          </a:solidFill>
        </a:fill>
      </a:tcStyle>
    </a:band1H>
    <a:band2H>
      <a:tcTxStyle/>
      <a:tcStyle>
        <a:tcBdr/>
      </a:tcStyle>
    </a:band2H>
    <a:band1V>
      <a:tcTxStyle/>
      <a:tcStyle>
        <a:tcBdr/>
        <a:fill>
          <a:solidFill>
            <a:schemeClr val="accent3"/>
          </a:solidFill>
        </a:fill>
      </a:tcStyle>
    </a:band1V>
    <a:band2V>
      <a:tcTxStyle/>
      <a:tcStyle>
        <a:tcBdr/>
      </a:tcStyle>
    </a:band2V>
    <a:lastCol>
      <a:tcTxStyle b="on" i="off"/>
      <a:tcStyle>
        <a:tcBdr/>
      </a:tcStyle>
    </a:lastCol>
    <a:firstCol>
      <a:tcTxStyle b="on" i="off"/>
      <a:tcStyle>
        <a:tcBdr/>
      </a:tcStyle>
    </a:firstCol>
    <a:lastRow>
      <a:tcTxStyle b="on" i="off"/>
      <a:tcStyle>
        <a:tcBdr>
          <a:top>
            <a:ln w="25400" cap="flat" cmpd="sng">
              <a:solidFill>
                <a:schemeClr val="accent3"/>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tcStyle>
        <a:tcBdr/>
        <a:fill>
          <a:solidFill>
            <a:schemeClr val="accent3"/>
          </a:solidFill>
        </a:fill>
      </a:tcStyle>
    </a:firstRow>
    <a:neCell>
      <a:tcTxStyle/>
      <a:tcStyle>
        <a:tcBdr/>
      </a:tcStyle>
    </a:neCell>
    <a:nwCell>
      <a:tcTxStyle/>
      <a:tcStyle>
        <a:tcBdr/>
      </a:tcStyle>
    </a:nwCell>
  </a:tblStyle>
  <a:tblStyle styleId="{F41FCD68-DD51-4092-9630-B89A17E67193}"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chemeClr val="accent3"/>
          </a:solidFill>
        </a:fill>
      </a:tcStyle>
    </a:wholeTbl>
    <a:band1H>
      <a:tcTxStyle/>
      <a:tcStyle>
        <a:tcBdr/>
        <a:fill>
          <a:solidFill>
            <a:schemeClr val="accent3"/>
          </a:solidFill>
        </a:fill>
      </a:tcStyle>
    </a:band1H>
    <a:band2H>
      <a:tcTxStyle/>
      <a:tcStyle>
        <a:tcBdr/>
      </a:tcStyle>
    </a:band2H>
    <a:band1V>
      <a:tcTxStyle/>
      <a:tcStyle>
        <a:tcBdr/>
        <a:fill>
          <a:solidFill>
            <a:schemeClr val="accent3"/>
          </a:solidFill>
        </a:fill>
      </a:tcStyle>
    </a:band1V>
    <a:band2V>
      <a:tcTxStyle/>
      <a:tcStyle>
        <a:tcBdr/>
      </a:tcStyle>
    </a:band2V>
    <a:lastCol>
      <a:tcTxStyle b="on" i="off">
        <a:font>
          <a:latin typeface="Arial"/>
          <a:ea typeface="Arial"/>
          <a:cs typeface="Arial"/>
        </a:font>
        <a:schemeClr val="lt1"/>
      </a:tcTxStyle>
      <a:tcStyle>
        <a:tcBdr/>
        <a:fill>
          <a:solidFill>
            <a:schemeClr val="accent3"/>
          </a:solidFill>
        </a:fill>
      </a:tcStyle>
    </a:lastCol>
    <a:firstCol>
      <a:tcTxStyle b="on" i="off">
        <a:font>
          <a:latin typeface="Arial"/>
          <a:ea typeface="Arial"/>
          <a:cs typeface="Arial"/>
        </a:font>
        <a:schemeClr val="lt1"/>
      </a:tcTxStyle>
      <a:tcStyle>
        <a:tcBdr/>
        <a:fill>
          <a:solidFill>
            <a:schemeClr val="accent3"/>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0197"/>
  </p:normalViewPr>
  <p:slideViewPr>
    <p:cSldViewPr snapToGrid="0">
      <p:cViewPr varScale="1">
        <p:scale>
          <a:sx n="93" d="100"/>
          <a:sy n="93" d="100"/>
        </p:scale>
        <p:origin x="904" y="2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png>
</file>

<file path=ppt/media/image10.jpg>
</file>

<file path=ppt/media/image11.jpg>
</file>

<file path=ppt/media/image12.jpg>
</file>

<file path=ppt/media/image13.jpg>
</file>

<file path=ppt/media/image14.png>
</file>

<file path=ppt/media/image15.png>
</file>

<file path=ppt/media/image16.jpg>
</file>

<file path=ppt/media/image17.jpg>
</file>

<file path=ppt/media/image18.pn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Today I’m going to give you an introduction to the GWAS Catalog. It’s fairly straightforward to use, but what I’m really going to be focusing on is giving you an understanding of the data structure, where it comes from and what you can do with it.</a:t>
            </a:r>
          </a:p>
        </p:txBody>
      </p:sp>
      <p:sp>
        <p:nvSpPr>
          <p:cNvPr id="4" name="Slide Number Placeholder 3"/>
          <p:cNvSpPr>
            <a:spLocks noGrp="1"/>
          </p:cNvSpPr>
          <p:nvPr>
            <p:ph type="sldNum" sz="quarter" idx="10"/>
          </p:nvPr>
        </p:nvSpPr>
        <p:spPr/>
        <p:txBody>
          <a:bodyPr/>
          <a:lstStyle/>
          <a:p>
            <a:pPr>
              <a:defRPr/>
            </a:pPr>
            <a:fld id="{29CFA5EB-8C47-3B41-8231-2967036D931B}" type="slidenum">
              <a:rPr lang="en-US" smtClean="0"/>
              <a:pPr>
                <a:defRPr/>
              </a:pPr>
              <a:t>1</a:t>
            </a:fld>
            <a:endParaRPr lang="en-US"/>
          </a:p>
        </p:txBody>
      </p:sp>
    </p:spTree>
    <p:extLst>
      <p:ext uri="{BB962C8B-B14F-4D97-AF65-F5344CB8AC3E}">
        <p14:creationId xmlns:p14="http://schemas.microsoft.com/office/powerpoint/2010/main" val="1403906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5b09956d1b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g5b09956d1b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None/>
            </a:pPr>
            <a:r>
              <a:rPr lang="en-US"/>
              <a:t>Starting with a presentation where we talk about what an API is, and when to use it?</a:t>
            </a:r>
            <a:endParaRPr/>
          </a:p>
          <a:p>
            <a:pPr marL="0" lvl="0" indent="0" algn="l" rtl="0">
              <a:spcBef>
                <a:spcPts val="360"/>
              </a:spcBef>
              <a:spcAft>
                <a:spcPts val="0"/>
              </a:spcAft>
              <a:buNone/>
            </a:pPr>
            <a:r>
              <a:rPr lang="en-US"/>
              <a:t>How to extract data via an API</a:t>
            </a:r>
            <a:endParaRPr/>
          </a:p>
          <a:p>
            <a:pPr marL="0" lvl="0" indent="0" algn="l" rtl="0">
              <a:spcBef>
                <a:spcPts val="360"/>
              </a:spcBef>
              <a:spcAft>
                <a:spcPts val="0"/>
              </a:spcAft>
              <a:buNone/>
            </a:pPr>
            <a:r>
              <a:rPr lang="en-US"/>
              <a:t>How to understand the returned data</a:t>
            </a:r>
            <a:endParaRPr/>
          </a:p>
          <a:p>
            <a:pPr marL="0" lvl="0" indent="0" algn="l" rtl="0">
              <a:spcBef>
                <a:spcPts val="360"/>
              </a:spcBef>
              <a:spcAft>
                <a:spcPts val="0"/>
              </a:spcAft>
              <a:buNone/>
            </a:pPr>
            <a:r>
              <a:rPr lang="en-US"/>
              <a:t>GWAS Catalog API - access to the manually curated dataset via API</a:t>
            </a:r>
            <a:endParaRPr/>
          </a:p>
          <a:p>
            <a:pPr marL="0" lvl="0" indent="0" algn="l" rtl="0">
              <a:spcBef>
                <a:spcPts val="360"/>
              </a:spcBef>
              <a:spcAft>
                <a:spcPts val="0"/>
              </a:spcAft>
              <a:buNone/>
            </a:pPr>
            <a:r>
              <a:rPr lang="en-US"/>
              <a:t>GWAS Catalog Summary stats API - access to the summary stats database.</a:t>
            </a:r>
            <a:endParaRPr/>
          </a:p>
          <a:p>
            <a:pPr marL="0" lvl="0" indent="0" algn="l" rtl="0">
              <a:spcBef>
                <a:spcPts val="360"/>
              </a:spcBef>
              <a:spcAft>
                <a:spcPts val="0"/>
              </a:spcAft>
              <a:buNone/>
            </a:pPr>
            <a:r>
              <a:rPr lang="en-US"/>
              <a:t>The presentation is followed by a short interactive session to try the API in practice</a:t>
            </a:r>
            <a:endParaRPr/>
          </a:p>
          <a:p>
            <a:pPr marL="228600" lvl="0" indent="-152400" algn="l" rtl="0">
              <a:spcBef>
                <a:spcPts val="360"/>
              </a:spcBef>
              <a:spcAft>
                <a:spcPts val="0"/>
              </a:spcAft>
              <a:buClr>
                <a:schemeClr val="dk1"/>
              </a:buClr>
              <a:buSzPts val="1200"/>
              <a:buFont typeface="Calibri"/>
              <a:buNone/>
            </a:pPr>
            <a:endParaRPr/>
          </a:p>
          <a:p>
            <a:pPr marL="228600" lvl="0" indent="-152400" algn="l" rtl="0">
              <a:spcBef>
                <a:spcPts val="360"/>
              </a:spcBef>
              <a:spcAft>
                <a:spcPts val="0"/>
              </a:spcAft>
              <a:buClr>
                <a:schemeClr val="dk1"/>
              </a:buClr>
              <a:buSzPts val="1200"/>
              <a:buFont typeface="Calibri"/>
              <a:buNone/>
            </a:pPr>
            <a:endParaRPr/>
          </a:p>
        </p:txBody>
      </p:sp>
      <p:sp>
        <p:nvSpPr>
          <p:cNvPr id="117" name="Google Shape;117;g5b09956d1b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 name="Google Shape;124;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228600" lvl="0" indent="-228600" algn="l" rtl="0">
              <a:spcBef>
                <a:spcPts val="0"/>
              </a:spcBef>
              <a:spcAft>
                <a:spcPts val="0"/>
              </a:spcAft>
              <a:buClr>
                <a:schemeClr val="dk1"/>
              </a:buClr>
              <a:buSzPts val="1200"/>
              <a:buFont typeface="Calibri"/>
              <a:buAutoNum type="arabicPeriod"/>
            </a:pPr>
            <a:r>
              <a:rPr lang="en-US"/>
              <a:t>The user interface allows low-throughput data access mostly useful for exploratory data access.</a:t>
            </a:r>
            <a:endParaRPr/>
          </a:p>
          <a:p>
            <a:pPr marL="228600" lvl="0" indent="-228600" algn="l" rtl="0">
              <a:spcBef>
                <a:spcPts val="360"/>
              </a:spcBef>
              <a:spcAft>
                <a:spcPts val="0"/>
              </a:spcAft>
              <a:buClr>
                <a:schemeClr val="dk1"/>
              </a:buClr>
              <a:buSzPts val="1200"/>
              <a:buFont typeface="Calibri"/>
              <a:buAutoNum type="arabicPeriod"/>
            </a:pPr>
            <a:r>
              <a:rPr lang="en-US"/>
              <a:t>When the number of queries high, it could be overwhelming to check all the individual pages.</a:t>
            </a:r>
            <a:endParaRPr/>
          </a:p>
          <a:p>
            <a:pPr marL="228600" lvl="0" indent="-228600" algn="l" rtl="0">
              <a:spcBef>
                <a:spcPts val="360"/>
              </a:spcBef>
              <a:spcAft>
                <a:spcPts val="0"/>
              </a:spcAft>
              <a:buClr>
                <a:schemeClr val="dk1"/>
              </a:buClr>
              <a:buSzPts val="1200"/>
              <a:buFont typeface="Calibri"/>
              <a:buAutoNum type="arabicPeriod"/>
            </a:pPr>
            <a:r>
              <a:rPr lang="en-US"/>
              <a:t>Eg. after a GWAS Study, the bioinformatician has 1000 potential associations to replicate. How to prioritize? Checking all of them?</a:t>
            </a:r>
            <a:endParaRPr/>
          </a:p>
          <a:p>
            <a:pPr marL="228600" lvl="0" indent="-228600" algn="l" rtl="0">
              <a:spcBef>
                <a:spcPts val="360"/>
              </a:spcBef>
              <a:spcAft>
                <a:spcPts val="0"/>
              </a:spcAft>
              <a:buClr>
                <a:schemeClr val="dk1"/>
              </a:buClr>
              <a:buSzPts val="1200"/>
              <a:buFont typeface="Calibri"/>
              <a:buAutoNum type="arabicPeriod"/>
            </a:pPr>
            <a:r>
              <a:rPr lang="en-US"/>
              <a:t>Pipelines that required to automatically retrieve data from various sources.</a:t>
            </a:r>
            <a:endParaRPr/>
          </a:p>
          <a:p>
            <a:pPr marL="228600" lvl="0" indent="-228600" algn="l" rtl="0">
              <a:spcBef>
                <a:spcPts val="360"/>
              </a:spcBef>
              <a:spcAft>
                <a:spcPts val="0"/>
              </a:spcAft>
              <a:buClr>
                <a:schemeClr val="dk1"/>
              </a:buClr>
              <a:buSzPts val="1200"/>
              <a:buFont typeface="Calibri"/>
              <a:buAutoNum type="arabicPeriod"/>
            </a:pPr>
            <a:r>
              <a:rPr lang="en-US"/>
              <a:t>API: interface to allow applications to communicate</a:t>
            </a:r>
            <a:endParaRPr/>
          </a:p>
          <a:p>
            <a:pPr marL="228600" lvl="0" indent="-152400" algn="l" rtl="0">
              <a:spcBef>
                <a:spcPts val="360"/>
              </a:spcBef>
              <a:spcAft>
                <a:spcPts val="0"/>
              </a:spcAft>
              <a:buClr>
                <a:schemeClr val="dk1"/>
              </a:buClr>
              <a:buSzPts val="1200"/>
              <a:buFont typeface="Calibri"/>
              <a:buNone/>
            </a:pPr>
            <a:endParaRPr/>
          </a:p>
          <a:p>
            <a:pPr marL="228600" lvl="0" indent="-228600" algn="l" rtl="0">
              <a:spcBef>
                <a:spcPts val="360"/>
              </a:spcBef>
              <a:spcAft>
                <a:spcPts val="0"/>
              </a:spcAft>
              <a:buClr>
                <a:schemeClr val="dk1"/>
              </a:buClr>
              <a:buSzPts val="1200"/>
              <a:buFont typeface="Calibri"/>
              <a:buAutoNum type="arabicPeriod"/>
            </a:pPr>
            <a:r>
              <a:rPr lang="en-US"/>
              <a:t>(Users who are interested in the entirety of the catalog, they can download and parse the flatfiles)</a:t>
            </a:r>
            <a:endParaRPr/>
          </a:p>
          <a:p>
            <a:pPr marL="228600" lvl="0" indent="-152400" algn="l" rtl="0">
              <a:spcBef>
                <a:spcPts val="360"/>
              </a:spcBef>
              <a:spcAft>
                <a:spcPts val="0"/>
              </a:spcAft>
              <a:buClr>
                <a:schemeClr val="dk1"/>
              </a:buClr>
              <a:buSzPts val="1200"/>
              <a:buFont typeface="Calibri"/>
              <a:buNone/>
            </a:pPr>
            <a:endParaRPr/>
          </a:p>
          <a:p>
            <a:pPr marL="228600" lvl="0" indent="-152400" algn="l" rtl="0">
              <a:spcBef>
                <a:spcPts val="360"/>
              </a:spcBef>
              <a:spcAft>
                <a:spcPts val="0"/>
              </a:spcAft>
              <a:buClr>
                <a:schemeClr val="dk1"/>
              </a:buClr>
              <a:buSzPts val="1200"/>
              <a:buFont typeface="Calibri"/>
              <a:buNone/>
            </a:pPr>
            <a:endParaRPr/>
          </a:p>
        </p:txBody>
      </p:sp>
      <p:sp>
        <p:nvSpPr>
          <p:cNvPr id="125" name="Google Shape;125;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5b09956d1b_0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 name="Google Shape;134;g5b09956d1b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lvl="0" indent="-95250" algn="l" rtl="0">
              <a:spcBef>
                <a:spcPts val="360"/>
              </a:spcBef>
              <a:spcAft>
                <a:spcPts val="0"/>
              </a:spcAft>
              <a:buClr>
                <a:schemeClr val="dk1"/>
              </a:buClr>
              <a:buSzPts val="1200"/>
              <a:buFont typeface="Arial"/>
              <a:buNone/>
            </a:pPr>
            <a:endParaRPr dirty="0"/>
          </a:p>
        </p:txBody>
      </p:sp>
      <p:sp>
        <p:nvSpPr>
          <p:cNvPr id="135" name="Google Shape;135;g5b09956d1b_0_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 name="Google Shape;141;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Arial"/>
              <a:buChar char="•"/>
            </a:pPr>
            <a:r>
              <a:rPr lang="en-US" dirty="0"/>
              <a:t>The request is formulated as a URL (what you can type in your browser’s address bar)</a:t>
            </a:r>
            <a:endParaRPr dirty="0"/>
          </a:p>
          <a:p>
            <a:pPr marL="171450" lvl="0" indent="-171450" algn="l" rtl="0">
              <a:spcBef>
                <a:spcPts val="360"/>
              </a:spcBef>
              <a:spcAft>
                <a:spcPts val="0"/>
              </a:spcAft>
              <a:buClr>
                <a:schemeClr val="dk1"/>
              </a:buClr>
              <a:buSzPts val="1200"/>
              <a:buFont typeface="Arial"/>
              <a:buChar char="•"/>
            </a:pPr>
            <a:r>
              <a:rPr lang="en-US" dirty="0"/>
              <a:t>Then request is sent back to the server that prepares the requested data and send back.</a:t>
            </a:r>
            <a:endParaRPr dirty="0"/>
          </a:p>
          <a:p>
            <a:pPr marL="171450" lvl="0" indent="-171450" algn="l" rtl="0">
              <a:spcBef>
                <a:spcPts val="360"/>
              </a:spcBef>
              <a:spcAft>
                <a:spcPts val="0"/>
              </a:spcAft>
              <a:buClr>
                <a:schemeClr val="dk1"/>
              </a:buClr>
              <a:buSzPts val="1200"/>
              <a:buFont typeface="Arial"/>
              <a:buChar char="•"/>
            </a:pPr>
            <a:r>
              <a:rPr lang="en-US" dirty="0"/>
              <a:t>Why this setup useful? Any programming language or even a browser can be used to fetch data from the server. (It doesn’t matter if you are using bash, Perl, R, Java or Python. Anything will do the job)</a:t>
            </a:r>
            <a:endParaRPr dirty="0"/>
          </a:p>
          <a:p>
            <a:pPr marL="171450" lvl="0" indent="-171450" algn="l" rtl="0">
              <a:spcBef>
                <a:spcPts val="360"/>
              </a:spcBef>
              <a:spcAft>
                <a:spcPts val="0"/>
              </a:spcAft>
              <a:buClr>
                <a:schemeClr val="dk1"/>
              </a:buClr>
              <a:buSzPts val="1200"/>
              <a:buFont typeface="Arial"/>
              <a:buChar char="•"/>
            </a:pPr>
            <a:r>
              <a:rPr lang="en-US" dirty="0"/>
              <a:t>The endpoints usually can take further arguments to make the response more specific</a:t>
            </a:r>
            <a:endParaRPr dirty="0"/>
          </a:p>
          <a:p>
            <a:pPr marL="171450" lvl="0" indent="-95250" algn="l" rtl="0">
              <a:spcBef>
                <a:spcPts val="360"/>
              </a:spcBef>
              <a:spcAft>
                <a:spcPts val="0"/>
              </a:spcAft>
              <a:buClr>
                <a:schemeClr val="dk1"/>
              </a:buClr>
              <a:buSzPts val="1200"/>
              <a:buFont typeface="Arial"/>
              <a:buNone/>
            </a:pPr>
            <a:endParaRPr dirty="0"/>
          </a:p>
        </p:txBody>
      </p:sp>
      <p:sp>
        <p:nvSpPr>
          <p:cNvPr id="142" name="Google Shape;142;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 name="Google Shape;152;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Arial"/>
              <a:buChar char="•"/>
            </a:pPr>
            <a:r>
              <a:rPr lang="en-US"/>
              <a:t>It is essential that user investigate the documentation of the API to learn about the available endpoints and ways to access specific type of data.</a:t>
            </a:r>
            <a:endParaRPr/>
          </a:p>
          <a:p>
            <a:pPr marL="171450" lvl="0" indent="-95250" algn="l" rtl="0">
              <a:spcBef>
                <a:spcPts val="360"/>
              </a:spcBef>
              <a:spcAft>
                <a:spcPts val="0"/>
              </a:spcAft>
              <a:buClr>
                <a:schemeClr val="dk1"/>
              </a:buClr>
              <a:buSzPts val="1200"/>
              <a:buFont typeface="Arial"/>
              <a:buNone/>
            </a:pPr>
            <a:endParaRPr/>
          </a:p>
        </p:txBody>
      </p:sp>
      <p:sp>
        <p:nvSpPr>
          <p:cNvPr id="153" name="Google Shape;153;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60" name="Google Shape;16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60" name="Google Shape;16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9589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b09956d1b_0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b09956d1b_0_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3" name="Google Shape;173;g5b09956d1b_0_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9"/>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9"/>
          <p:cNvSpPr txBox="1">
            <a:spLocks noGrp="1"/>
          </p:cNvSpPr>
          <p:nvPr>
            <p:ph type="body" idx="1"/>
          </p:nvPr>
        </p:nvSpPr>
        <p:spPr>
          <a:xfrm>
            <a:off x="533400" y="1219200"/>
            <a:ext cx="8153400" cy="4351338"/>
          </a:xfrm>
          <a:prstGeom prst="rect">
            <a:avLst/>
          </a:prstGeom>
          <a:noFill/>
          <a:ln>
            <a:noFill/>
          </a:ln>
        </p:spPr>
        <p:txBody>
          <a:bodyPr spcFirstLastPara="1" wrap="square" lIns="0" tIns="0" rIns="0" bIns="0" anchor="t" anchorCtr="0"/>
          <a:lstStyle>
            <a:lvl1pPr marL="457200" lvl="0" indent="-365760" algn="l">
              <a:spcBef>
                <a:spcPts val="360"/>
              </a:spcBef>
              <a:spcAft>
                <a:spcPts val="0"/>
              </a:spcAft>
              <a:buSzPts val="2160"/>
              <a:buChar char="•"/>
              <a:defRPr/>
            </a:lvl1pPr>
            <a:lvl2pPr marL="914400" lvl="1" indent="-368300" algn="l">
              <a:spcBef>
                <a:spcPts val="575"/>
              </a:spcBef>
              <a:spcAft>
                <a:spcPts val="0"/>
              </a:spcAft>
              <a:buClr>
                <a:schemeClr val="accent1"/>
              </a:buClr>
              <a:buSzPts val="2200"/>
              <a:buChar char="•"/>
              <a:defRPr/>
            </a:lvl2pPr>
            <a:lvl3pPr marL="1371600" lvl="2" indent="-355600" algn="l">
              <a:spcBef>
                <a:spcPts val="575"/>
              </a:spcBef>
              <a:spcAft>
                <a:spcPts val="0"/>
              </a:spcAft>
              <a:buClr>
                <a:schemeClr val="accent1"/>
              </a:buClr>
              <a:buSzPts val="20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Tree>
  </p:cSld>
  <p:clrMapOvr>
    <a:masterClrMapping/>
  </p:clrMapOvr>
  <p:transition>
    <p:cu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14_Title Slide">
  <p:cSld name="14_Title Slide">
    <p:bg>
      <p:bgPr>
        <a:solidFill>
          <a:srgbClr val="E6E6E6"/>
        </a:solidFill>
        <a:effectLst/>
      </p:bgPr>
    </p:bg>
    <p:spTree>
      <p:nvGrpSpPr>
        <p:cNvPr id="1" name="Shape 71"/>
        <p:cNvGrpSpPr/>
        <p:nvPr/>
      </p:nvGrpSpPr>
      <p:grpSpPr>
        <a:xfrm>
          <a:off x="0" y="0"/>
          <a:ext cx="0" cy="0"/>
          <a:chOff x="0" y="0"/>
          <a:chExt cx="0" cy="0"/>
        </a:xfrm>
      </p:grpSpPr>
      <p:pic>
        <p:nvPicPr>
          <p:cNvPr id="72" name="Google Shape;72;p18" descr="EMBL_EBI_slidebackground_medaka3.jpg"/>
          <p:cNvPicPr preferRelativeResize="0"/>
          <p:nvPr/>
        </p:nvPicPr>
        <p:blipFill rotWithShape="1">
          <a:blip r:embed="rId2">
            <a:alphaModFix/>
          </a:blip>
          <a:srcRect/>
          <a:stretch/>
        </p:blipFill>
        <p:spPr>
          <a:xfrm>
            <a:off x="0" y="0"/>
            <a:ext cx="9144000" cy="6868800"/>
          </a:xfrm>
          <a:prstGeom prst="rect">
            <a:avLst/>
          </a:prstGeom>
          <a:noFill/>
          <a:ln>
            <a:noFill/>
          </a:ln>
        </p:spPr>
      </p:pic>
      <p:sp>
        <p:nvSpPr>
          <p:cNvPr id="73" name="Google Shape;73;p18"/>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74" name="Google Shape;74;p18"/>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8"/>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76" name="Google Shape;76;p18"/>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16_Title Slide">
  <p:cSld name="16_Title Slide">
    <p:bg>
      <p:bgPr>
        <a:solidFill>
          <a:srgbClr val="E6E6E6"/>
        </a:solidFill>
        <a:effectLst/>
      </p:bgPr>
    </p:bg>
    <p:spTree>
      <p:nvGrpSpPr>
        <p:cNvPr id="1" name="Shape 77"/>
        <p:cNvGrpSpPr/>
        <p:nvPr/>
      </p:nvGrpSpPr>
      <p:grpSpPr>
        <a:xfrm>
          <a:off x="0" y="0"/>
          <a:ext cx="0" cy="0"/>
          <a:chOff x="0" y="0"/>
          <a:chExt cx="0" cy="0"/>
        </a:xfrm>
      </p:grpSpPr>
      <p:pic>
        <p:nvPicPr>
          <p:cNvPr id="78" name="Google Shape;78;p19" descr="EMBL_EBI_slidebackground_medaka4.jpg"/>
          <p:cNvPicPr preferRelativeResize="0"/>
          <p:nvPr/>
        </p:nvPicPr>
        <p:blipFill rotWithShape="1">
          <a:blip r:embed="rId2">
            <a:alphaModFix/>
          </a:blip>
          <a:srcRect/>
          <a:stretch/>
        </p:blipFill>
        <p:spPr>
          <a:xfrm>
            <a:off x="0" y="0"/>
            <a:ext cx="9144000" cy="6858001"/>
          </a:xfrm>
          <a:prstGeom prst="rect">
            <a:avLst/>
          </a:prstGeom>
          <a:noFill/>
          <a:ln>
            <a:noFill/>
          </a:ln>
        </p:spPr>
      </p:pic>
      <p:sp>
        <p:nvSpPr>
          <p:cNvPr id="79" name="Google Shape;79;p19"/>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80" name="Google Shape;80;p19"/>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9"/>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82" name="Google Shape;82;p19"/>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12_Title Slide">
  <p:cSld name="12_Title Slide">
    <p:bg>
      <p:bgPr>
        <a:solidFill>
          <a:srgbClr val="E6E6E6"/>
        </a:solidFill>
        <a:effectLst/>
      </p:bgPr>
    </p:bg>
    <p:spTree>
      <p:nvGrpSpPr>
        <p:cNvPr id="1" name="Shape 83"/>
        <p:cNvGrpSpPr/>
        <p:nvPr/>
      </p:nvGrpSpPr>
      <p:grpSpPr>
        <a:xfrm>
          <a:off x="0" y="0"/>
          <a:ext cx="0" cy="0"/>
          <a:chOff x="0" y="0"/>
          <a:chExt cx="0" cy="0"/>
        </a:xfrm>
      </p:grpSpPr>
      <p:pic>
        <p:nvPicPr>
          <p:cNvPr id="84" name="Google Shape;84;p20" descr="EMBL_EBI_slidebackground_plant2.jpg"/>
          <p:cNvPicPr preferRelativeResize="0"/>
          <p:nvPr/>
        </p:nvPicPr>
        <p:blipFill rotWithShape="1">
          <a:blip r:embed="rId2">
            <a:alphaModFix/>
          </a:blip>
          <a:srcRect/>
          <a:stretch/>
        </p:blipFill>
        <p:spPr>
          <a:xfrm>
            <a:off x="-10800" y="-7200"/>
            <a:ext cx="9154800" cy="6865200"/>
          </a:xfrm>
          <a:prstGeom prst="rect">
            <a:avLst/>
          </a:prstGeom>
          <a:noFill/>
          <a:ln>
            <a:noFill/>
          </a:ln>
        </p:spPr>
      </p:pic>
      <p:sp>
        <p:nvSpPr>
          <p:cNvPr id="85" name="Google Shape;85;p20"/>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86" name="Google Shape;86;p20"/>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0"/>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88" name="Google Shape;88;p20"/>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17_Title Slide">
  <p:cSld name="17_Title Slide">
    <p:bg>
      <p:bgPr>
        <a:solidFill>
          <a:srgbClr val="E6E6E6"/>
        </a:solidFill>
        <a:effectLst/>
      </p:bgPr>
    </p:bg>
    <p:spTree>
      <p:nvGrpSpPr>
        <p:cNvPr id="1" name="Shape 89"/>
        <p:cNvGrpSpPr/>
        <p:nvPr/>
      </p:nvGrpSpPr>
      <p:grpSpPr>
        <a:xfrm>
          <a:off x="0" y="0"/>
          <a:ext cx="0" cy="0"/>
          <a:chOff x="0" y="0"/>
          <a:chExt cx="0" cy="0"/>
        </a:xfrm>
      </p:grpSpPr>
      <p:pic>
        <p:nvPicPr>
          <p:cNvPr id="90" name="Google Shape;90;p21" descr="EMBL_EBI_Industry.jp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91" name="Google Shape;91;p21"/>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92" name="Google Shape;92;p21"/>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1"/>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94" name="Google Shape;94;p21"/>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18_Title Slide">
  <p:cSld name="18_Title Slide">
    <p:bg>
      <p:bgPr>
        <a:solidFill>
          <a:srgbClr val="E6E6E6"/>
        </a:solidFill>
        <a:effectLst/>
      </p:bgPr>
    </p:bg>
    <p:spTree>
      <p:nvGrpSpPr>
        <p:cNvPr id="1" name="Shape 95"/>
        <p:cNvGrpSpPr/>
        <p:nvPr/>
      </p:nvGrpSpPr>
      <p:grpSpPr>
        <a:xfrm>
          <a:off x="0" y="0"/>
          <a:ext cx="0" cy="0"/>
          <a:chOff x="0" y="0"/>
          <a:chExt cx="0" cy="0"/>
        </a:xfrm>
      </p:grpSpPr>
      <p:pic>
        <p:nvPicPr>
          <p:cNvPr id="96" name="Google Shape;96;p22"/>
          <p:cNvPicPr preferRelativeResize="0"/>
          <p:nvPr/>
        </p:nvPicPr>
        <p:blipFill rotWithShape="1">
          <a:blip r:embed="rId2">
            <a:alphaModFix/>
          </a:blip>
          <a:srcRect/>
          <a:stretch/>
        </p:blipFill>
        <p:spPr>
          <a:xfrm>
            <a:off x="0" y="0"/>
            <a:ext cx="9143999" cy="6858000"/>
          </a:xfrm>
          <a:prstGeom prst="rect">
            <a:avLst/>
          </a:prstGeom>
          <a:noFill/>
          <a:ln>
            <a:noFill/>
          </a:ln>
        </p:spPr>
      </p:pic>
      <p:sp>
        <p:nvSpPr>
          <p:cNvPr id="97" name="Google Shape;97;p22"/>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98" name="Google Shape;98;p22"/>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2"/>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100" name="Google Shape;100;p22"/>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01"/>
        <p:cNvGrpSpPr/>
        <p:nvPr/>
      </p:nvGrpSpPr>
      <p:grpSpPr>
        <a:xfrm>
          <a:off x="0" y="0"/>
          <a:ext cx="0" cy="0"/>
          <a:chOff x="0" y="0"/>
          <a:chExt cx="0" cy="0"/>
        </a:xfrm>
      </p:grpSpPr>
      <p:sp>
        <p:nvSpPr>
          <p:cNvPr id="102" name="Google Shape;102;p23"/>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ransition>
    <p:cu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03"/>
        <p:cNvGrpSpPr/>
        <p:nvPr/>
      </p:nvGrpSpPr>
      <p:grpSpPr>
        <a:xfrm>
          <a:off x="0" y="0"/>
          <a:ext cx="0" cy="0"/>
          <a:chOff x="0" y="0"/>
          <a:chExt cx="0" cy="0"/>
        </a:xfrm>
      </p:grpSpPr>
      <p:sp>
        <p:nvSpPr>
          <p:cNvPr id="104" name="Google Shape;104;p24"/>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24"/>
          <p:cNvSpPr txBox="1">
            <a:spLocks noGrp="1"/>
          </p:cNvSpPr>
          <p:nvPr>
            <p:ph type="body" idx="1"/>
          </p:nvPr>
        </p:nvSpPr>
        <p:spPr>
          <a:xfrm>
            <a:off x="533400" y="1219200"/>
            <a:ext cx="3898900" cy="4351338"/>
          </a:xfrm>
          <a:prstGeom prst="rect">
            <a:avLst/>
          </a:prstGeom>
          <a:noFill/>
          <a:ln>
            <a:noFill/>
          </a:ln>
        </p:spPr>
        <p:txBody>
          <a:bodyPr spcFirstLastPara="1" wrap="square" lIns="0" tIns="0" rIns="0" bIns="0" anchor="t" anchorCtr="0"/>
          <a:lstStyle>
            <a:lvl1pPr marL="457200" lvl="0" indent="-411480" algn="l">
              <a:spcBef>
                <a:spcPts val="480"/>
              </a:spcBef>
              <a:spcAft>
                <a:spcPts val="0"/>
              </a:spcAft>
              <a:buClr>
                <a:schemeClr val="accent1"/>
              </a:buClr>
              <a:buSzPts val="2880"/>
              <a:buChar char="•"/>
              <a:defRPr/>
            </a:lvl1pPr>
            <a:lvl2pPr marL="914400" lvl="1" indent="-368300" algn="l">
              <a:spcBef>
                <a:spcPts val="575"/>
              </a:spcBef>
              <a:spcAft>
                <a:spcPts val="0"/>
              </a:spcAft>
              <a:buClr>
                <a:schemeClr val="accent1"/>
              </a:buClr>
              <a:buSzPts val="2200"/>
              <a:buChar char="•"/>
              <a:defRPr/>
            </a:lvl2pPr>
            <a:lvl3pPr marL="1371600" lvl="2" indent="-355600" algn="l">
              <a:spcBef>
                <a:spcPts val="575"/>
              </a:spcBef>
              <a:spcAft>
                <a:spcPts val="0"/>
              </a:spcAft>
              <a:buClr>
                <a:schemeClr val="accent1"/>
              </a:buClr>
              <a:buSzPts val="2000"/>
              <a:buChar char="•"/>
              <a:defRPr/>
            </a:lvl3pPr>
            <a:lvl4pPr marL="1828800" lvl="3" indent="-355600" algn="l">
              <a:spcBef>
                <a:spcPts val="575"/>
              </a:spcBef>
              <a:spcAft>
                <a:spcPts val="0"/>
              </a:spcAft>
              <a:buClr>
                <a:schemeClr val="accent1"/>
              </a:buClr>
              <a:buSzPts val="2000"/>
              <a:buChar char="•"/>
              <a:defRPr/>
            </a:lvl4pPr>
            <a:lvl5pPr marL="2286000" lvl="4" indent="-355600" algn="l">
              <a:spcBef>
                <a:spcPts val="575"/>
              </a:spcBef>
              <a:spcAft>
                <a:spcPts val="0"/>
              </a:spcAft>
              <a:buClr>
                <a:schemeClr val="accent1"/>
              </a:buClr>
              <a:buSzPts val="20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106" name="Google Shape;106;p24"/>
          <p:cNvSpPr txBox="1">
            <a:spLocks noGrp="1"/>
          </p:cNvSpPr>
          <p:nvPr>
            <p:ph type="body" idx="2"/>
          </p:nvPr>
        </p:nvSpPr>
        <p:spPr>
          <a:xfrm>
            <a:off x="4686300" y="1219200"/>
            <a:ext cx="4000500" cy="4351338"/>
          </a:xfrm>
          <a:prstGeom prst="rect">
            <a:avLst/>
          </a:prstGeom>
          <a:noFill/>
          <a:ln>
            <a:noFill/>
          </a:ln>
        </p:spPr>
        <p:txBody>
          <a:bodyPr spcFirstLastPara="1" wrap="square" lIns="0" tIns="0" rIns="0" bIns="0" anchor="t" anchorCtr="0"/>
          <a:lstStyle>
            <a:lvl1pPr marL="457200" lvl="0" indent="-411480" algn="l">
              <a:spcBef>
                <a:spcPts val="480"/>
              </a:spcBef>
              <a:spcAft>
                <a:spcPts val="0"/>
              </a:spcAft>
              <a:buClr>
                <a:schemeClr val="accent1"/>
              </a:buClr>
              <a:buSzPts val="2880"/>
              <a:buChar char="•"/>
              <a:defRPr/>
            </a:lvl1pPr>
            <a:lvl2pPr marL="914400" lvl="1" indent="-368300" algn="l">
              <a:spcBef>
                <a:spcPts val="575"/>
              </a:spcBef>
              <a:spcAft>
                <a:spcPts val="0"/>
              </a:spcAft>
              <a:buClr>
                <a:schemeClr val="accent1"/>
              </a:buClr>
              <a:buSzPts val="2200"/>
              <a:buChar char="•"/>
              <a:defRPr/>
            </a:lvl2pPr>
            <a:lvl3pPr marL="1371600" lvl="2" indent="-355600" algn="l">
              <a:spcBef>
                <a:spcPts val="575"/>
              </a:spcBef>
              <a:spcAft>
                <a:spcPts val="0"/>
              </a:spcAft>
              <a:buClr>
                <a:schemeClr val="accent1"/>
              </a:buClr>
              <a:buSzPts val="2000"/>
              <a:buChar char="•"/>
              <a:defRPr/>
            </a:lvl3pPr>
            <a:lvl4pPr marL="1828800" lvl="3" indent="-355600" algn="l">
              <a:spcBef>
                <a:spcPts val="575"/>
              </a:spcBef>
              <a:spcAft>
                <a:spcPts val="0"/>
              </a:spcAft>
              <a:buClr>
                <a:schemeClr val="accent1"/>
              </a:buClr>
              <a:buSzPts val="2000"/>
              <a:buChar char="•"/>
              <a:defRPr/>
            </a:lvl4pPr>
            <a:lvl5pPr marL="2286000" lvl="4" indent="-355600" algn="l">
              <a:spcBef>
                <a:spcPts val="575"/>
              </a:spcBef>
              <a:spcAft>
                <a:spcPts val="0"/>
              </a:spcAft>
              <a:buClr>
                <a:schemeClr val="accent1"/>
              </a:buClr>
              <a:buSzPts val="20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Tree>
  </p:cSld>
  <p:clrMapOvr>
    <a:masterClrMapping/>
  </p:clrMapOvr>
  <p:transition>
    <p:cu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1_Title Slide">
    <p:bg>
      <p:bgPr>
        <a:solidFill>
          <a:srgbClr val="E6E6E6"/>
        </a:solidFill>
        <a:effectLst/>
      </p:bgPr>
    </p:bg>
    <p:spTree>
      <p:nvGrpSpPr>
        <p:cNvPr id="1" name=""/>
        <p:cNvGrpSpPr/>
        <p:nvPr/>
      </p:nvGrpSpPr>
      <p:grpSpPr>
        <a:xfrm>
          <a:off x="0" y="0"/>
          <a:ext cx="0" cy="0"/>
          <a:chOff x="0" y="0"/>
          <a:chExt cx="0" cy="0"/>
        </a:xfrm>
      </p:grpSpPr>
      <p:pic>
        <p:nvPicPr>
          <p:cNvPr id="5" name="Picture 5" descr="EMBL_EBI_DNA_dark2.png"/>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0" y="0"/>
            <a:ext cx="9156700" cy="6880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079" name="Rectangle 7"/>
          <p:cNvSpPr>
            <a:spLocks noGrp="1" noChangeArrowheads="1"/>
          </p:cNvSpPr>
          <p:nvPr>
            <p:ph type="subTitle" idx="1"/>
          </p:nvPr>
        </p:nvSpPr>
        <p:spPr>
          <a:xfrm>
            <a:off x="532554" y="1797029"/>
            <a:ext cx="6400800" cy="610284"/>
          </a:xfrm>
        </p:spPr>
        <p:txBody>
          <a:bodyPr/>
          <a:lstStyle>
            <a:lvl1pPr marL="0" indent="0">
              <a:buFontTx/>
              <a:buNone/>
              <a:defRPr sz="2600" b="0" i="0">
                <a:solidFill>
                  <a:srgbClr val="FFFFFF"/>
                </a:solidFill>
                <a:latin typeface="HelveticaNeueLT Pro 45 Lt"/>
                <a:cs typeface="HelveticaNeueLT Pro 45 Lt"/>
              </a:defRPr>
            </a:lvl1pPr>
          </a:lstStyle>
          <a:p>
            <a:r>
              <a:rPr lang="en-US"/>
              <a:t>Click to edit Master subtitle style</a:t>
            </a:r>
            <a:endParaRPr lang="en-US" dirty="0"/>
          </a:p>
        </p:txBody>
      </p:sp>
      <p:sp>
        <p:nvSpPr>
          <p:cNvPr id="3074" name="Rectangle 2"/>
          <p:cNvSpPr>
            <a:spLocks noGrp="1" noChangeArrowheads="1"/>
          </p:cNvSpPr>
          <p:nvPr>
            <p:ph type="ctrTitle"/>
          </p:nvPr>
        </p:nvSpPr>
        <p:spPr>
          <a:xfrm>
            <a:off x="533401" y="1040419"/>
            <a:ext cx="7772400" cy="685718"/>
          </a:xfrm>
          <a:effectLst>
            <a:outerShdw blurRad="50800" dist="38100" dir="5400000" algn="t" rotWithShape="0">
              <a:prstClr val="black">
                <a:alpha val="40000"/>
              </a:prstClr>
            </a:outerShdw>
          </a:effectLst>
        </p:spPr>
        <p:txBody>
          <a:bodyPr/>
          <a:lstStyle>
            <a:lvl1pPr>
              <a:defRPr sz="3500" b="0" i="0">
                <a:solidFill>
                  <a:srgbClr val="FFFFFF"/>
                </a:solidFill>
                <a:latin typeface="HelveticaNeueLT Pro 45 Lt"/>
                <a:cs typeface="HelveticaNeueLT Pro 45 Lt"/>
              </a:defRPr>
            </a:lvl1pPr>
          </a:lstStyle>
          <a:p>
            <a:r>
              <a:rPr lang="en-US"/>
              <a:t>Click to edit Master title style</a:t>
            </a:r>
            <a:endParaRPr lang="de-DE" dirty="0"/>
          </a:p>
        </p:txBody>
      </p:sp>
      <p:sp>
        <p:nvSpPr>
          <p:cNvPr id="7" name="Text Placeholder 6"/>
          <p:cNvSpPr>
            <a:spLocks noGrp="1"/>
          </p:cNvSpPr>
          <p:nvPr>
            <p:ph type="body" sz="quarter" idx="10"/>
          </p:nvPr>
        </p:nvSpPr>
        <p:spPr>
          <a:xfrm>
            <a:off x="533400" y="3851275"/>
            <a:ext cx="4487863" cy="614363"/>
          </a:xfrm>
        </p:spPr>
        <p:txBody>
          <a:bodyPr/>
          <a:lstStyle>
            <a:lvl1pPr marL="0" indent="0">
              <a:buNone/>
              <a:defRPr b="0" i="0">
                <a:solidFill>
                  <a:schemeClr val="bg1"/>
                </a:solidFill>
                <a:latin typeface="HelveticaNeueLT Pro 35 Th"/>
                <a:cs typeface="HelveticaNeueLT Pro 35 Th"/>
              </a:defRPr>
            </a:lvl1pPr>
          </a:lstStyle>
          <a:p>
            <a:pPr lvl="0"/>
            <a:r>
              <a:rPr lang="en-US"/>
              <a:t>Click to edit Master text styles</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64413" y="6312750"/>
            <a:ext cx="1455319" cy="450000"/>
          </a:xfrm>
          <a:prstGeom prst="rect">
            <a:avLst/>
          </a:prstGeom>
        </p:spPr>
      </p:pic>
    </p:spTree>
    <p:extLst>
      <p:ext uri="{BB962C8B-B14F-4D97-AF65-F5344CB8AC3E}">
        <p14:creationId xmlns:p14="http://schemas.microsoft.com/office/powerpoint/2010/main" val="3045471145"/>
      </p:ext>
    </p:extLst>
  </p:cSld>
  <p:clrMapOvr>
    <a:masterClrMapping/>
  </p:clrMapOvr>
  <p:transition>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rgbClr val="E6E6E6"/>
        </a:solidFill>
        <a:effectLst/>
      </p:bgPr>
    </p:bg>
    <p:spTree>
      <p:nvGrpSpPr>
        <p:cNvPr id="1" name="Shape 23"/>
        <p:cNvGrpSpPr/>
        <p:nvPr/>
      </p:nvGrpSpPr>
      <p:grpSpPr>
        <a:xfrm>
          <a:off x="0" y="0"/>
          <a:ext cx="0" cy="0"/>
          <a:chOff x="0" y="0"/>
          <a:chExt cx="0" cy="0"/>
        </a:xfrm>
      </p:grpSpPr>
      <p:pic>
        <p:nvPicPr>
          <p:cNvPr id="24" name="Google Shape;24;p10" descr="EMBL_EBI_DNA_dark2.png"/>
          <p:cNvPicPr preferRelativeResize="0"/>
          <p:nvPr/>
        </p:nvPicPr>
        <p:blipFill rotWithShape="1">
          <a:blip r:embed="rId2">
            <a:alphaModFix/>
          </a:blip>
          <a:srcRect/>
          <a:stretch/>
        </p:blipFill>
        <p:spPr>
          <a:xfrm>
            <a:off x="0" y="0"/>
            <a:ext cx="9156700" cy="6880225"/>
          </a:xfrm>
          <a:prstGeom prst="rect">
            <a:avLst/>
          </a:prstGeom>
          <a:noFill/>
          <a:ln>
            <a:noFill/>
          </a:ln>
        </p:spPr>
      </p:pic>
      <p:sp>
        <p:nvSpPr>
          <p:cNvPr id="25" name="Google Shape;25;p10"/>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26" name="Google Shape;26;p10"/>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0"/>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28" name="Google Shape;28;p10"/>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6_Title Slide">
  <p:cSld name="6_Title Slide">
    <p:bg>
      <p:bgPr>
        <a:solidFill>
          <a:srgbClr val="E6E6E6"/>
        </a:solidFill>
        <a:effectLst/>
      </p:bgPr>
    </p:bg>
    <p:spTree>
      <p:nvGrpSpPr>
        <p:cNvPr id="1" name="Shape 29"/>
        <p:cNvGrpSpPr/>
        <p:nvPr/>
      </p:nvGrpSpPr>
      <p:grpSpPr>
        <a:xfrm>
          <a:off x="0" y="0"/>
          <a:ext cx="0" cy="0"/>
          <a:chOff x="0" y="0"/>
          <a:chExt cx="0" cy="0"/>
        </a:xfrm>
      </p:grpSpPr>
      <p:pic>
        <p:nvPicPr>
          <p:cNvPr id="30" name="Google Shape;30;p11" descr="powerpont-slide-title_cell_dark4.png"/>
          <p:cNvPicPr preferRelativeResize="0"/>
          <p:nvPr/>
        </p:nvPicPr>
        <p:blipFill rotWithShape="1">
          <a:blip r:embed="rId2">
            <a:alphaModFix/>
          </a:blip>
          <a:srcRect/>
          <a:stretch/>
        </p:blipFill>
        <p:spPr>
          <a:xfrm>
            <a:off x="0" y="0"/>
            <a:ext cx="9161463" cy="6870700"/>
          </a:xfrm>
          <a:prstGeom prst="rect">
            <a:avLst/>
          </a:prstGeom>
          <a:noFill/>
          <a:ln>
            <a:noFill/>
          </a:ln>
        </p:spPr>
      </p:pic>
      <p:sp>
        <p:nvSpPr>
          <p:cNvPr id="31" name="Google Shape;31;p11"/>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32" name="Google Shape;32;p11"/>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1"/>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34" name="Google Shape;34;p11"/>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7_Title Slide">
  <p:cSld name="7_Title Slide">
    <p:bg>
      <p:bgPr>
        <a:solidFill>
          <a:srgbClr val="E6E6E6"/>
        </a:solidFill>
        <a:effectLst/>
      </p:bgPr>
    </p:bg>
    <p:spTree>
      <p:nvGrpSpPr>
        <p:cNvPr id="1" name="Shape 35"/>
        <p:cNvGrpSpPr/>
        <p:nvPr/>
      </p:nvGrpSpPr>
      <p:grpSpPr>
        <a:xfrm>
          <a:off x="0" y="0"/>
          <a:ext cx="0" cy="0"/>
          <a:chOff x="0" y="0"/>
          <a:chExt cx="0" cy="0"/>
        </a:xfrm>
      </p:grpSpPr>
      <p:pic>
        <p:nvPicPr>
          <p:cNvPr id="36" name="Google Shape;36;p12" descr="EMBL_EBI_Chemistry-slide2-background.png"/>
          <p:cNvPicPr preferRelativeResize="0"/>
          <p:nvPr/>
        </p:nvPicPr>
        <p:blipFill rotWithShape="1">
          <a:blip r:embed="rId2">
            <a:alphaModFix/>
          </a:blip>
          <a:srcRect/>
          <a:stretch/>
        </p:blipFill>
        <p:spPr>
          <a:xfrm>
            <a:off x="0" y="0"/>
            <a:ext cx="9156700" cy="6870700"/>
          </a:xfrm>
          <a:prstGeom prst="rect">
            <a:avLst/>
          </a:prstGeom>
          <a:noFill/>
          <a:ln>
            <a:noFill/>
          </a:ln>
        </p:spPr>
      </p:pic>
      <p:sp>
        <p:nvSpPr>
          <p:cNvPr id="37" name="Google Shape;37;p12"/>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38" name="Google Shape;38;p12"/>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2"/>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40" name="Google Shape;40;p12"/>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9_Title Slide">
  <p:cSld name="9_Title Slide">
    <p:bg>
      <p:bgPr>
        <a:solidFill>
          <a:srgbClr val="E6E6E6"/>
        </a:solidFill>
        <a:effectLst/>
      </p:bgPr>
    </p:bg>
    <p:spTree>
      <p:nvGrpSpPr>
        <p:cNvPr id="1" name="Shape 41"/>
        <p:cNvGrpSpPr/>
        <p:nvPr/>
      </p:nvGrpSpPr>
      <p:grpSpPr>
        <a:xfrm>
          <a:off x="0" y="0"/>
          <a:ext cx="0" cy="0"/>
          <a:chOff x="0" y="0"/>
          <a:chExt cx="0" cy="0"/>
        </a:xfrm>
      </p:grpSpPr>
      <p:pic>
        <p:nvPicPr>
          <p:cNvPr id="42" name="Google Shape;42;p13" descr="EMBL_EBI_Chem slide background4.tif"/>
          <p:cNvPicPr preferRelativeResize="0"/>
          <p:nvPr/>
        </p:nvPicPr>
        <p:blipFill/>
        <p:spPr>
          <a:xfrm>
            <a:off x="-1" y="0"/>
            <a:ext cx="9155545" cy="6869545"/>
          </a:xfrm>
          <a:prstGeom prst="rect">
            <a:avLst/>
          </a:prstGeom>
          <a:solidFill>
            <a:srgbClr val="FFFFFF"/>
          </a:solidFill>
          <a:ln>
            <a:noFill/>
          </a:ln>
        </p:spPr>
      </p:pic>
      <p:sp>
        <p:nvSpPr>
          <p:cNvPr id="43" name="Google Shape;43;p13"/>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44" name="Google Shape;44;p13"/>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3"/>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46" name="Google Shape;46;p13"/>
          <p:cNvPicPr preferRelativeResize="0"/>
          <p:nvPr/>
        </p:nvPicPr>
        <p:blipFill rotWithShape="1">
          <a:blip r:embed="rId2">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10_Title Slide">
  <p:cSld name="10_Title Slide">
    <p:bg>
      <p:bgPr>
        <a:solidFill>
          <a:srgbClr val="E6E6E6"/>
        </a:solidFill>
        <a:effectLst/>
      </p:bgPr>
    </p:bg>
    <p:spTree>
      <p:nvGrpSpPr>
        <p:cNvPr id="1" name="Shape 47"/>
        <p:cNvGrpSpPr/>
        <p:nvPr/>
      </p:nvGrpSpPr>
      <p:grpSpPr>
        <a:xfrm>
          <a:off x="0" y="0"/>
          <a:ext cx="0" cy="0"/>
          <a:chOff x="0" y="0"/>
          <a:chExt cx="0" cy="0"/>
        </a:xfrm>
      </p:grpSpPr>
      <p:pic>
        <p:nvPicPr>
          <p:cNvPr id="48" name="Google Shape;48;p14" descr="EMBL_EBI_slidebackground_fly2.jpg"/>
          <p:cNvPicPr preferRelativeResize="0"/>
          <p:nvPr/>
        </p:nvPicPr>
        <p:blipFill rotWithShape="1">
          <a:blip r:embed="rId2">
            <a:alphaModFix/>
          </a:blip>
          <a:srcRect/>
          <a:stretch/>
        </p:blipFill>
        <p:spPr>
          <a:xfrm>
            <a:off x="0" y="0"/>
            <a:ext cx="9174201" cy="6881098"/>
          </a:xfrm>
          <a:prstGeom prst="rect">
            <a:avLst/>
          </a:prstGeom>
          <a:noFill/>
          <a:ln>
            <a:noFill/>
          </a:ln>
        </p:spPr>
      </p:pic>
      <p:sp>
        <p:nvSpPr>
          <p:cNvPr id="49" name="Google Shape;49;p14"/>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50" name="Google Shape;50;p14"/>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4"/>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52" name="Google Shape;52;p14"/>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11_Title Slide">
  <p:cSld name="11_Title Slide">
    <p:bg>
      <p:bgPr>
        <a:solidFill>
          <a:srgbClr val="E6E6E6"/>
        </a:solidFill>
        <a:effectLst/>
      </p:bgPr>
    </p:bg>
    <p:spTree>
      <p:nvGrpSpPr>
        <p:cNvPr id="1" name="Shape 53"/>
        <p:cNvGrpSpPr/>
        <p:nvPr/>
      </p:nvGrpSpPr>
      <p:grpSpPr>
        <a:xfrm>
          <a:off x="0" y="0"/>
          <a:ext cx="0" cy="0"/>
          <a:chOff x="0" y="0"/>
          <a:chExt cx="0" cy="0"/>
        </a:xfrm>
      </p:grpSpPr>
      <p:pic>
        <p:nvPicPr>
          <p:cNvPr id="54" name="Google Shape;54;p15" descr="EMBL_EBI_slidebackground_cardiac4.jpg"/>
          <p:cNvPicPr preferRelativeResize="0"/>
          <p:nvPr/>
        </p:nvPicPr>
        <p:blipFill rotWithShape="1">
          <a:blip r:embed="rId2">
            <a:alphaModFix/>
          </a:blip>
          <a:srcRect/>
          <a:stretch/>
        </p:blipFill>
        <p:spPr>
          <a:xfrm>
            <a:off x="0" y="0"/>
            <a:ext cx="9154800" cy="6868800"/>
          </a:xfrm>
          <a:prstGeom prst="rect">
            <a:avLst/>
          </a:prstGeom>
          <a:noFill/>
          <a:ln>
            <a:noFill/>
          </a:ln>
        </p:spPr>
      </p:pic>
      <p:sp>
        <p:nvSpPr>
          <p:cNvPr id="55" name="Google Shape;55;p15"/>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56" name="Google Shape;56;p15"/>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58" name="Google Shape;58;p15"/>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15_Title Slide">
  <p:cSld name="15_Title Slide">
    <p:bg>
      <p:bgPr>
        <a:solidFill>
          <a:srgbClr val="E6E6E6"/>
        </a:solidFill>
        <a:effectLst/>
      </p:bgPr>
    </p:bg>
    <p:spTree>
      <p:nvGrpSpPr>
        <p:cNvPr id="1" name="Shape 59"/>
        <p:cNvGrpSpPr/>
        <p:nvPr/>
      </p:nvGrpSpPr>
      <p:grpSpPr>
        <a:xfrm>
          <a:off x="0" y="0"/>
          <a:ext cx="0" cy="0"/>
          <a:chOff x="0" y="0"/>
          <a:chExt cx="0" cy="0"/>
        </a:xfrm>
      </p:grpSpPr>
      <p:pic>
        <p:nvPicPr>
          <p:cNvPr id="60" name="Google Shape;60;p16" descr="EMBL_EBI_slidebackground_cardiac5.jpg"/>
          <p:cNvPicPr preferRelativeResize="0"/>
          <p:nvPr/>
        </p:nvPicPr>
        <p:blipFill rotWithShape="1">
          <a:blip r:embed="rId2">
            <a:alphaModFix/>
          </a:blip>
          <a:srcRect/>
          <a:stretch/>
        </p:blipFill>
        <p:spPr>
          <a:xfrm>
            <a:off x="0" y="0"/>
            <a:ext cx="9154800" cy="6868800"/>
          </a:xfrm>
          <a:prstGeom prst="rect">
            <a:avLst/>
          </a:prstGeom>
          <a:noFill/>
          <a:ln>
            <a:noFill/>
          </a:ln>
        </p:spPr>
      </p:pic>
      <p:sp>
        <p:nvSpPr>
          <p:cNvPr id="61" name="Google Shape;61;p16"/>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62" name="Google Shape;62;p16"/>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6"/>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64" name="Google Shape;64;p16"/>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13_Title Slide">
  <p:cSld name="13_Title Slide">
    <p:bg>
      <p:bgPr>
        <a:solidFill>
          <a:srgbClr val="E6E6E6"/>
        </a:solidFill>
        <a:effectLst/>
      </p:bgPr>
    </p:bg>
    <p:spTree>
      <p:nvGrpSpPr>
        <p:cNvPr id="1" name="Shape 65"/>
        <p:cNvGrpSpPr/>
        <p:nvPr/>
      </p:nvGrpSpPr>
      <p:grpSpPr>
        <a:xfrm>
          <a:off x="0" y="0"/>
          <a:ext cx="0" cy="0"/>
          <a:chOff x="0" y="0"/>
          <a:chExt cx="0" cy="0"/>
        </a:xfrm>
      </p:grpSpPr>
      <p:pic>
        <p:nvPicPr>
          <p:cNvPr id="66" name="Google Shape;66;p17" descr="EMBL_EBI_slidebackground_c.elegan3.jpg"/>
          <p:cNvPicPr preferRelativeResize="0"/>
          <p:nvPr/>
        </p:nvPicPr>
        <p:blipFill rotWithShape="1">
          <a:blip r:embed="rId2">
            <a:alphaModFix/>
          </a:blip>
          <a:srcRect/>
          <a:stretch/>
        </p:blipFill>
        <p:spPr>
          <a:xfrm>
            <a:off x="-121" y="0"/>
            <a:ext cx="9144121" cy="6869545"/>
          </a:xfrm>
          <a:prstGeom prst="rect">
            <a:avLst/>
          </a:prstGeom>
          <a:noFill/>
          <a:ln>
            <a:noFill/>
          </a:ln>
        </p:spPr>
      </p:pic>
      <p:sp>
        <p:nvSpPr>
          <p:cNvPr id="67" name="Google Shape;67;p17"/>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68" name="Google Shape;68;p17"/>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7"/>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70" name="Google Shape;70;p17"/>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
          <p:cNvSpPr/>
          <p:nvPr/>
        </p:nvSpPr>
        <p:spPr>
          <a:xfrm flipH="1">
            <a:off x="0" y="6210300"/>
            <a:ext cx="9144000" cy="647700"/>
          </a:xfrm>
          <a:prstGeom prst="rect">
            <a:avLst/>
          </a:prstGeom>
          <a:solidFill>
            <a:srgbClr val="004342"/>
          </a:solidFill>
          <a:ln>
            <a:noFill/>
          </a:ln>
        </p:spPr>
        <p:txBody>
          <a:bodyPr spcFirstLastPara="1" wrap="square" lIns="44100" tIns="22050" rIns="44100" bIns="2205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1" name="Google Shape;11;p7"/>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1pPr>
            <a:lvl2pPr marR="0" lvl="1"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2pPr>
            <a:lvl3pPr marR="0" lvl="2"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3pPr>
            <a:lvl4pPr marR="0" lvl="3"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4pPr>
            <a:lvl5pPr marR="0" lvl="4"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5pPr>
            <a:lvl6pPr marR="0" lvl="5" algn="l" rtl="0">
              <a:spcBef>
                <a:spcPts val="0"/>
              </a:spcBef>
              <a:spcAft>
                <a:spcPts val="0"/>
              </a:spcAft>
              <a:buSzPts val="1400"/>
              <a:buNone/>
              <a:defRPr sz="3300" b="0" i="0" u="none" strike="noStrike" cap="none">
                <a:solidFill>
                  <a:schemeClr val="accent1"/>
                </a:solidFill>
                <a:latin typeface="Arial"/>
                <a:ea typeface="Arial"/>
                <a:cs typeface="Arial"/>
                <a:sym typeface="Arial"/>
              </a:defRPr>
            </a:lvl6pPr>
            <a:lvl7pPr marR="0" lvl="6" algn="l" rtl="0">
              <a:spcBef>
                <a:spcPts val="0"/>
              </a:spcBef>
              <a:spcAft>
                <a:spcPts val="0"/>
              </a:spcAft>
              <a:buSzPts val="1400"/>
              <a:buNone/>
              <a:defRPr sz="3300" b="0" i="0" u="none" strike="noStrike" cap="none">
                <a:solidFill>
                  <a:schemeClr val="accent1"/>
                </a:solidFill>
                <a:latin typeface="Arial"/>
                <a:ea typeface="Arial"/>
                <a:cs typeface="Arial"/>
                <a:sym typeface="Arial"/>
              </a:defRPr>
            </a:lvl7pPr>
            <a:lvl8pPr marR="0" lvl="7" algn="l" rtl="0">
              <a:spcBef>
                <a:spcPts val="0"/>
              </a:spcBef>
              <a:spcAft>
                <a:spcPts val="0"/>
              </a:spcAft>
              <a:buSzPts val="1400"/>
              <a:buNone/>
              <a:defRPr sz="3300" b="0" i="0" u="none" strike="noStrike" cap="none">
                <a:solidFill>
                  <a:schemeClr val="accent1"/>
                </a:solidFill>
                <a:latin typeface="Arial"/>
                <a:ea typeface="Arial"/>
                <a:cs typeface="Arial"/>
                <a:sym typeface="Arial"/>
              </a:defRPr>
            </a:lvl8pPr>
            <a:lvl9pPr marR="0" lvl="8" algn="l" rtl="0">
              <a:spcBef>
                <a:spcPts val="0"/>
              </a:spcBef>
              <a:spcAft>
                <a:spcPts val="0"/>
              </a:spcAft>
              <a:buSzPts val="1400"/>
              <a:buNone/>
              <a:defRPr sz="3300" b="0" i="0" u="none" strike="noStrike" cap="none">
                <a:solidFill>
                  <a:schemeClr val="accent1"/>
                </a:solidFill>
                <a:latin typeface="Arial"/>
                <a:ea typeface="Arial"/>
                <a:cs typeface="Arial"/>
                <a:sym typeface="Arial"/>
              </a:defRPr>
            </a:lvl9pPr>
          </a:lstStyle>
          <a:p>
            <a:endParaRPr/>
          </a:p>
        </p:txBody>
      </p:sp>
      <p:sp>
        <p:nvSpPr>
          <p:cNvPr id="12" name="Google Shape;12;p7"/>
          <p:cNvSpPr txBox="1">
            <a:spLocks noGrp="1"/>
          </p:cNvSpPr>
          <p:nvPr>
            <p:ph type="body" idx="1"/>
          </p:nvPr>
        </p:nvSpPr>
        <p:spPr>
          <a:xfrm>
            <a:off x="533400" y="1219200"/>
            <a:ext cx="8153400" cy="4351338"/>
          </a:xfrm>
          <a:prstGeom prst="rect">
            <a:avLst/>
          </a:prstGeom>
          <a:noFill/>
          <a:ln>
            <a:noFill/>
          </a:ln>
        </p:spPr>
        <p:txBody>
          <a:bodyPr spcFirstLastPara="1" wrap="square" lIns="0" tIns="0" rIns="0" bIns="0" anchor="t" anchorCtr="0"/>
          <a:lstStyle>
            <a:lvl1pPr marL="457200" marR="0" lvl="0" indent="-411480" algn="l" rtl="0">
              <a:spcBef>
                <a:spcPts val="480"/>
              </a:spcBef>
              <a:spcAft>
                <a:spcPts val="0"/>
              </a:spcAft>
              <a:buClr>
                <a:schemeClr val="accent1"/>
              </a:buClr>
              <a:buSzPts val="2880"/>
              <a:buFont typeface="Arial"/>
              <a:buChar char="•"/>
              <a:defRPr sz="2400" b="0" i="0" u="none" strike="noStrike" cap="none">
                <a:solidFill>
                  <a:schemeClr val="dk1"/>
                </a:solidFill>
                <a:latin typeface="Helvetica Neue"/>
                <a:ea typeface="Helvetica Neue"/>
                <a:cs typeface="Helvetica Neue"/>
                <a:sym typeface="Helvetica Neue"/>
              </a:defRPr>
            </a:lvl1pPr>
            <a:lvl2pPr marL="914400" marR="0" lvl="1" indent="-368300" algn="l" rtl="0">
              <a:spcBef>
                <a:spcPts val="575"/>
              </a:spcBef>
              <a:spcAft>
                <a:spcPts val="0"/>
              </a:spcAft>
              <a:buClr>
                <a:srgbClr val="FF8C9A"/>
              </a:buClr>
              <a:buSzPts val="2200"/>
              <a:buFont typeface="Arial"/>
              <a:buChar char="•"/>
              <a:defRPr sz="2200" b="0" i="0" u="none" strike="noStrike" cap="none">
                <a:solidFill>
                  <a:schemeClr val="dk1"/>
                </a:solidFill>
                <a:latin typeface="Helvetica Neue"/>
                <a:ea typeface="Helvetica Neue"/>
                <a:cs typeface="Helvetica Neue"/>
                <a:sym typeface="Helvetica Neue"/>
              </a:defRPr>
            </a:lvl2pPr>
            <a:lvl3pPr marL="1371600" marR="0" lvl="2" indent="-355600" algn="l" rtl="0">
              <a:spcBef>
                <a:spcPts val="575"/>
              </a:spcBef>
              <a:spcAft>
                <a:spcPts val="0"/>
              </a:spcAft>
              <a:buClr>
                <a:srgbClr val="FF8C9A"/>
              </a:buClr>
              <a:buSzPts val="2000"/>
              <a:buFont typeface="Times"/>
              <a:buChar char="•"/>
              <a:defRPr sz="2000" b="0" i="0" u="none" strike="noStrike" cap="none">
                <a:solidFill>
                  <a:schemeClr val="dk1"/>
                </a:solidFill>
                <a:latin typeface="Helvetica Neue"/>
                <a:ea typeface="Helvetica Neue"/>
                <a:cs typeface="Helvetica Neue"/>
                <a:sym typeface="Helvetica Neue"/>
              </a:defRPr>
            </a:lvl3pPr>
            <a:lvl4pPr marL="1828800" marR="0" lvl="3" indent="-355600" algn="l" rtl="0">
              <a:spcBef>
                <a:spcPts val="575"/>
              </a:spcBef>
              <a:spcAft>
                <a:spcPts val="0"/>
              </a:spcAft>
              <a:buClr>
                <a:schemeClr val="accent1"/>
              </a:buClr>
              <a:buSzPts val="2000"/>
              <a:buFont typeface="Times"/>
              <a:buChar char="•"/>
              <a:defRPr sz="2000" b="0" i="0" u="none" strike="noStrike" cap="none">
                <a:solidFill>
                  <a:schemeClr val="dk1"/>
                </a:solidFill>
                <a:latin typeface="Helvetica Neue"/>
                <a:ea typeface="Helvetica Neue"/>
                <a:cs typeface="Helvetica Neue"/>
                <a:sym typeface="Helvetica Neue"/>
              </a:defRPr>
            </a:lvl4pPr>
            <a:lvl5pPr marL="2286000" marR="0" lvl="4" indent="-355600" algn="l" rtl="0">
              <a:spcBef>
                <a:spcPts val="575"/>
              </a:spcBef>
              <a:spcAft>
                <a:spcPts val="0"/>
              </a:spcAft>
              <a:buClr>
                <a:schemeClr val="accent1"/>
              </a:buClr>
              <a:buSzPts val="2000"/>
              <a:buFont typeface="Times"/>
              <a:buChar char="•"/>
              <a:defRPr sz="2000" b="0" i="0" u="none" strike="noStrike" cap="none">
                <a:solidFill>
                  <a:schemeClr val="dk1"/>
                </a:solidFill>
                <a:latin typeface="Helvetica Neue"/>
                <a:ea typeface="Helvetica Neue"/>
                <a:cs typeface="Helvetica Neue"/>
                <a:sym typeface="Helvetica Neue"/>
              </a:defRPr>
            </a:lvl5pPr>
            <a:lvl6pPr marL="2743200" marR="0" lvl="5" indent="-361950" algn="l" rtl="0">
              <a:spcBef>
                <a:spcPts val="575"/>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6pPr>
            <a:lvl7pPr marL="3200400" marR="0" lvl="6" indent="-361950" algn="l" rtl="0">
              <a:spcBef>
                <a:spcPts val="420"/>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7pPr>
            <a:lvl8pPr marL="3657600" marR="0" lvl="7" indent="-361950" algn="l" rtl="0">
              <a:spcBef>
                <a:spcPts val="420"/>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8pPr>
            <a:lvl9pPr marL="4114800" marR="0" lvl="8" indent="-361950" algn="l" rtl="0">
              <a:spcBef>
                <a:spcPts val="420"/>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9pPr>
          </a:lstStyle>
          <a:p>
            <a:endParaRPr/>
          </a:p>
        </p:txBody>
      </p:sp>
      <p:pic>
        <p:nvPicPr>
          <p:cNvPr id="13" name="Google Shape;13;p7"/>
          <p:cNvPicPr preferRelativeResize="0"/>
          <p:nvPr/>
        </p:nvPicPr>
        <p:blipFill rotWithShape="1">
          <a:blip r:embed="rId19">
            <a:alphaModFix/>
          </a:blip>
          <a:srcRect/>
          <a:stretch/>
        </p:blipFill>
        <p:spPr>
          <a:xfrm>
            <a:off x="7364413" y="6312750"/>
            <a:ext cx="1455319" cy="450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Lst>
  <p:transition>
    <p:cut/>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7.jp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EBISPOT/GWAS_Catalog-workshop/"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s://en.wikipedia.org/wiki/JSON" TargetMode="External"/><Relationship Id="rId5" Type="http://schemas.openxmlformats.org/officeDocument/2006/relationships/hyperlink" Target="https://www.ebi.ac.uk/gwas/summary-statistics/docs/" TargetMode="External"/><Relationship Id="rId4" Type="http://schemas.openxmlformats.org/officeDocument/2006/relationships/hyperlink" Target="https://www.ebi.ac.uk/gwas/rest/docs/ap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p:cNvSpPr>
            <a:spLocks noGrp="1"/>
          </p:cNvSpPr>
          <p:nvPr>
            <p:ph type="ctrTitle"/>
          </p:nvPr>
        </p:nvSpPr>
        <p:spPr>
          <a:xfrm>
            <a:off x="1169905" y="804629"/>
            <a:ext cx="7772400" cy="1052497"/>
          </a:xfrm>
        </p:spPr>
        <p:txBody>
          <a:bodyPr/>
          <a:lstStyle/>
          <a:p>
            <a:pPr>
              <a:defRPr/>
            </a:pPr>
            <a:r>
              <a:rPr lang="en-US" sz="4000" dirty="0">
                <a:latin typeface="Helvetica Neue"/>
                <a:cs typeface="Helvetica Neue"/>
              </a:rPr>
              <a:t>Programmatic data access and retrieval</a:t>
            </a:r>
            <a:endParaRPr lang="en-US" sz="3600" dirty="0">
              <a:latin typeface="+mj-lt"/>
            </a:endParaRPr>
          </a:p>
        </p:txBody>
      </p:sp>
      <p:sp>
        <p:nvSpPr>
          <p:cNvPr id="9219" name="Text Placeholder 6"/>
          <p:cNvSpPr>
            <a:spLocks noGrp="1"/>
          </p:cNvSpPr>
          <p:nvPr>
            <p:ph type="body" sz="quarter" idx="10"/>
          </p:nvPr>
        </p:nvSpPr>
        <p:spPr>
          <a:xfrm>
            <a:off x="1169905" y="3818794"/>
            <a:ext cx="5632938" cy="1958713"/>
          </a:xfrm>
        </p:spPr>
        <p:txBody>
          <a:bodyPr/>
          <a:lstStyle/>
          <a:p>
            <a:r>
              <a:rPr lang="en-US" dirty="0"/>
              <a:t>Daniel </a:t>
            </a:r>
            <a:r>
              <a:rPr lang="en-US" dirty="0" err="1"/>
              <a:t>Suveges</a:t>
            </a:r>
            <a:endParaRPr lang="en-US" dirty="0">
              <a:latin typeface="HelveticaNeueLT Pro 45 Lt"/>
              <a:cs typeface="HelveticaNeueLT Pro 45 Lt"/>
            </a:endParaRPr>
          </a:p>
          <a:p>
            <a:r>
              <a:rPr lang="en-US" dirty="0">
                <a:latin typeface="HelveticaNeueLT Pro 45 Lt"/>
                <a:cs typeface="HelveticaNeueLT Pro 45 Lt"/>
              </a:rPr>
              <a:t>Bioinformatician</a:t>
            </a:r>
          </a:p>
          <a:p>
            <a:endParaRPr lang="en-US" dirty="0">
              <a:latin typeface="HelveticaNeueLT Pro 45 Lt"/>
              <a:cs typeface="HelveticaNeueLT Pro 45 Lt"/>
            </a:endParaRPr>
          </a:p>
          <a:p>
            <a:r>
              <a:rPr lang="en-US" dirty="0" err="1">
                <a:latin typeface="HelveticaNeueLT Pro 45 Lt"/>
                <a:cs typeface="HelveticaNeueLT Pro 45 Lt"/>
              </a:rPr>
              <a:t>www.ebi.ac.uk</a:t>
            </a:r>
            <a:r>
              <a:rPr lang="en-US" dirty="0">
                <a:latin typeface="HelveticaNeueLT Pro 45 Lt"/>
                <a:cs typeface="HelveticaNeueLT Pro 45 Lt"/>
              </a:rPr>
              <a:t>/</a:t>
            </a:r>
            <a:r>
              <a:rPr lang="en-US" dirty="0" err="1">
                <a:latin typeface="HelveticaNeueLT Pro 45 Lt"/>
                <a:cs typeface="HelveticaNeueLT Pro 45 Lt"/>
              </a:rPr>
              <a:t>gwas</a:t>
            </a:r>
            <a:endParaRPr lang="en-US" dirty="0">
              <a:latin typeface="HelveticaNeueLT Pro 45 Lt"/>
              <a:cs typeface="HelveticaNeueLT Pro 45 Lt"/>
            </a:endParaRPr>
          </a:p>
        </p:txBody>
      </p:sp>
      <p:sp>
        <p:nvSpPr>
          <p:cNvPr id="5" name="Title 4"/>
          <p:cNvSpPr txBox="1">
            <a:spLocks/>
          </p:cNvSpPr>
          <p:nvPr/>
        </p:nvSpPr>
        <p:spPr bwMode="auto">
          <a:xfrm>
            <a:off x="1169905" y="1822033"/>
            <a:ext cx="7772400" cy="632970"/>
          </a:xfrm>
          <a:prstGeom prst="rect">
            <a:avLst/>
          </a:prstGeom>
          <a:noFill/>
          <a:ln>
            <a:noFill/>
          </a:ln>
          <a:effectLst>
            <a:outerShdw blurRad="50800" dist="38100" dir="5400000" algn="t" rotWithShape="0">
              <a:prstClr val="black">
                <a:alpha val="40000"/>
              </a:prst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defTabSz="952500" rtl="0" eaLnBrk="1" fontAlgn="base" hangingPunct="1">
              <a:spcBef>
                <a:spcPct val="0"/>
              </a:spcBef>
              <a:spcAft>
                <a:spcPct val="0"/>
              </a:spcAft>
              <a:defRPr sz="3500" b="0" i="0">
                <a:solidFill>
                  <a:srgbClr val="FFFFFF"/>
                </a:solidFill>
                <a:latin typeface="HelveticaNeueLT Pro 45 Lt"/>
                <a:ea typeface="ＭＳ Ｐゴシック" charset="0"/>
                <a:cs typeface="HelveticaNeueLT Pro 45 Lt"/>
              </a:defRPr>
            </a:lvl1pPr>
            <a:lvl2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2pPr>
            <a:lvl3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3pPr>
            <a:lvl4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4pPr>
            <a:lvl5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5pPr>
            <a:lvl6pPr marL="220599" algn="l" defTabSz="955894" rtl="0" eaLnBrk="1" fontAlgn="base" hangingPunct="1">
              <a:spcBef>
                <a:spcPct val="0"/>
              </a:spcBef>
              <a:spcAft>
                <a:spcPct val="0"/>
              </a:spcAft>
              <a:defRPr sz="3300">
                <a:solidFill>
                  <a:schemeClr val="accent1"/>
                </a:solidFill>
                <a:latin typeface="Arial" charset="0"/>
              </a:defRPr>
            </a:lvl6pPr>
            <a:lvl7pPr marL="441176" algn="l" defTabSz="955894" rtl="0" eaLnBrk="1" fontAlgn="base" hangingPunct="1">
              <a:spcBef>
                <a:spcPct val="0"/>
              </a:spcBef>
              <a:spcAft>
                <a:spcPct val="0"/>
              </a:spcAft>
              <a:defRPr sz="3300">
                <a:solidFill>
                  <a:schemeClr val="accent1"/>
                </a:solidFill>
                <a:latin typeface="Arial" charset="0"/>
              </a:defRPr>
            </a:lvl7pPr>
            <a:lvl8pPr marL="661770" algn="l" defTabSz="955894" rtl="0" eaLnBrk="1" fontAlgn="base" hangingPunct="1">
              <a:spcBef>
                <a:spcPct val="0"/>
              </a:spcBef>
              <a:spcAft>
                <a:spcPct val="0"/>
              </a:spcAft>
              <a:defRPr sz="3300">
                <a:solidFill>
                  <a:schemeClr val="accent1"/>
                </a:solidFill>
                <a:latin typeface="Arial" charset="0"/>
              </a:defRPr>
            </a:lvl8pPr>
            <a:lvl9pPr marL="882370" algn="l" defTabSz="955894" rtl="0" eaLnBrk="1" fontAlgn="base" hangingPunct="1">
              <a:spcBef>
                <a:spcPct val="0"/>
              </a:spcBef>
              <a:spcAft>
                <a:spcPct val="0"/>
              </a:spcAft>
              <a:defRPr sz="3300">
                <a:solidFill>
                  <a:schemeClr val="accent1"/>
                </a:solidFill>
                <a:latin typeface="Arial" charset="0"/>
              </a:defRPr>
            </a:lvl9pPr>
          </a:lstStyle>
          <a:p>
            <a:pPr>
              <a:defRPr/>
            </a:pPr>
            <a:endParaRPr lang="en-US" sz="2954" dirty="0">
              <a:latin typeface="+mj-lt"/>
            </a:endParaRPr>
          </a:p>
        </p:txBody>
      </p:sp>
      <p:pic>
        <p:nvPicPr>
          <p:cNvPr id="3" name="Picture 2">
            <a:extLst>
              <a:ext uri="{FF2B5EF4-FFF2-40B4-BE49-F238E27FC236}">
                <a16:creationId xmlns:a16="http://schemas.microsoft.com/office/drawing/2014/main" id="{CAB4C1D2-232B-6442-9E58-928845C8EE76}"/>
              </a:ext>
            </a:extLst>
          </p:cNvPr>
          <p:cNvPicPr>
            <a:picLocks noChangeAspect="1"/>
          </p:cNvPicPr>
          <p:nvPr/>
        </p:nvPicPr>
        <p:blipFill>
          <a:blip r:embed="rId3"/>
          <a:stretch>
            <a:fillRect/>
          </a:stretch>
        </p:blipFill>
        <p:spPr>
          <a:xfrm>
            <a:off x="6554940" y="1687803"/>
            <a:ext cx="1958714" cy="1958714"/>
          </a:xfrm>
          <a:prstGeom prst="rect">
            <a:avLst/>
          </a:prstGeom>
        </p:spPr>
      </p:pic>
      <p:sp>
        <p:nvSpPr>
          <p:cNvPr id="7" name="Google Shape;111;p1">
            <a:extLst>
              <a:ext uri="{FF2B5EF4-FFF2-40B4-BE49-F238E27FC236}">
                <a16:creationId xmlns:a16="http://schemas.microsoft.com/office/drawing/2014/main" id="{0A2927BA-B46C-7E4C-BA8D-86E3402CB033}"/>
              </a:ext>
            </a:extLst>
          </p:cNvPr>
          <p:cNvSpPr txBox="1">
            <a:spLocks noGrp="1"/>
          </p:cNvSpPr>
          <p:nvPr>
            <p:ph type="subTitle" idx="1"/>
          </p:nvPr>
        </p:nvSpPr>
        <p:spPr>
          <a:xfrm>
            <a:off x="1169905" y="2362060"/>
            <a:ext cx="6400800" cy="6102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3120"/>
              <a:buFont typeface="Helvetica Neue"/>
              <a:buNone/>
            </a:pPr>
            <a:r>
              <a:rPr lang="en-US" dirty="0"/>
              <a:t>The API of the GWAS Catalog	</a:t>
            </a:r>
            <a:endParaRPr dirty="0">
              <a:latin typeface="Helvetica Neue"/>
              <a:ea typeface="Helvetica Neue"/>
              <a:cs typeface="Helvetica Neue"/>
              <a:sym typeface="Helvetica Neue"/>
            </a:endParaRPr>
          </a:p>
        </p:txBody>
      </p:sp>
    </p:spTree>
    <p:extLst>
      <p:ext uri="{BB962C8B-B14F-4D97-AF65-F5344CB8AC3E}">
        <p14:creationId xmlns:p14="http://schemas.microsoft.com/office/powerpoint/2010/main" val="1313326644"/>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5b09956d1b_0_0"/>
          <p:cNvSpPr txBox="1">
            <a:spLocks noGrp="1"/>
          </p:cNvSpPr>
          <p:nvPr>
            <p:ph type="title"/>
          </p:nvPr>
        </p:nvSpPr>
        <p:spPr>
          <a:xfrm>
            <a:off x="533400" y="304800"/>
            <a:ext cx="8153400" cy="5958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a:t>API Workshop</a:t>
            </a:r>
            <a:endParaRPr/>
          </a:p>
        </p:txBody>
      </p:sp>
      <p:sp>
        <p:nvSpPr>
          <p:cNvPr id="120" name="Google Shape;120;g5b09956d1b_0_0"/>
          <p:cNvSpPr txBox="1">
            <a:spLocks noGrp="1"/>
          </p:cNvSpPr>
          <p:nvPr>
            <p:ph type="body" idx="1"/>
          </p:nvPr>
        </p:nvSpPr>
        <p:spPr>
          <a:xfrm>
            <a:off x="533400" y="985350"/>
            <a:ext cx="8153400" cy="4585200"/>
          </a:xfrm>
          <a:prstGeom prst="rect">
            <a:avLst/>
          </a:prstGeom>
          <a:noFill/>
          <a:ln>
            <a:noFill/>
          </a:ln>
        </p:spPr>
        <p:txBody>
          <a:bodyPr spcFirstLastPara="1" wrap="square" lIns="0" tIns="0" rIns="0" bIns="0" anchor="t" anchorCtr="0">
            <a:noAutofit/>
          </a:bodyPr>
          <a:lstStyle/>
          <a:p>
            <a:pPr marL="354012" lvl="0" indent="-354012" algn="l" rtl="0">
              <a:spcBef>
                <a:spcPts val="1055"/>
              </a:spcBef>
              <a:spcAft>
                <a:spcPts val="0"/>
              </a:spcAft>
              <a:buSzPts val="2880"/>
              <a:buChar char="•"/>
            </a:pPr>
            <a:r>
              <a:rPr lang="en-US" b="1" dirty="0"/>
              <a:t>Presentation</a:t>
            </a:r>
            <a:endParaRPr b="1" dirty="0"/>
          </a:p>
          <a:p>
            <a:pPr marL="631825" lvl="1" indent="-276225" algn="l" rtl="0">
              <a:spcBef>
                <a:spcPts val="1055"/>
              </a:spcBef>
              <a:spcAft>
                <a:spcPts val="0"/>
              </a:spcAft>
              <a:buSzPts val="2200"/>
              <a:buChar char="•"/>
            </a:pPr>
            <a:r>
              <a:rPr lang="en-US" dirty="0"/>
              <a:t>What is an API, why should I use it?</a:t>
            </a:r>
            <a:endParaRPr dirty="0"/>
          </a:p>
          <a:p>
            <a:pPr marL="631825" lvl="1" indent="-276225" algn="l" rtl="0">
              <a:spcBef>
                <a:spcPts val="1055"/>
              </a:spcBef>
              <a:spcAft>
                <a:spcPts val="0"/>
              </a:spcAft>
              <a:buSzPts val="2200"/>
              <a:buChar char="•"/>
            </a:pPr>
            <a:r>
              <a:rPr lang="en-US" dirty="0"/>
              <a:t>How to extract data via API</a:t>
            </a:r>
            <a:endParaRPr dirty="0"/>
          </a:p>
          <a:p>
            <a:pPr marL="631825" lvl="1" indent="-276225" algn="l" rtl="0">
              <a:spcBef>
                <a:spcPts val="1055"/>
              </a:spcBef>
              <a:spcAft>
                <a:spcPts val="0"/>
              </a:spcAft>
              <a:buSzPts val="2200"/>
              <a:buChar char="•"/>
            </a:pPr>
            <a:r>
              <a:rPr lang="en-US" dirty="0"/>
              <a:t>Understanding the returned data</a:t>
            </a:r>
            <a:endParaRPr dirty="0"/>
          </a:p>
          <a:p>
            <a:pPr marL="631825" lvl="1" indent="-276225" algn="l" rtl="0">
              <a:spcBef>
                <a:spcPts val="1055"/>
              </a:spcBef>
              <a:spcAft>
                <a:spcPts val="0"/>
              </a:spcAft>
              <a:buSzPts val="2200"/>
              <a:buChar char="•"/>
            </a:pPr>
            <a:r>
              <a:rPr lang="en-US" dirty="0"/>
              <a:t>GWAS Catalog API</a:t>
            </a:r>
            <a:endParaRPr dirty="0"/>
          </a:p>
          <a:p>
            <a:pPr marL="631825" lvl="1" indent="-276225" algn="l" rtl="0">
              <a:spcBef>
                <a:spcPts val="1055"/>
              </a:spcBef>
              <a:spcAft>
                <a:spcPts val="0"/>
              </a:spcAft>
              <a:buSzPts val="2200"/>
              <a:buChar char="•"/>
            </a:pPr>
            <a:r>
              <a:rPr lang="en-US" dirty="0"/>
              <a:t>GWAS Catalog Summary statistics API</a:t>
            </a:r>
            <a:endParaRPr dirty="0"/>
          </a:p>
          <a:p>
            <a:pPr marL="354012" lvl="0" indent="-354012" algn="l" rtl="0">
              <a:spcBef>
                <a:spcPts val="1055"/>
              </a:spcBef>
              <a:spcAft>
                <a:spcPts val="0"/>
              </a:spcAft>
              <a:buSzPts val="2160"/>
              <a:buChar char="•"/>
            </a:pPr>
            <a:r>
              <a:rPr lang="en-US" b="1" dirty="0"/>
              <a:t>Interactive session</a:t>
            </a:r>
            <a:endParaRPr b="1" dirty="0"/>
          </a:p>
          <a:p>
            <a:pPr marL="0" lvl="0" indent="0" algn="l" rtl="0">
              <a:spcBef>
                <a:spcPts val="1055"/>
              </a:spcBef>
              <a:spcAft>
                <a:spcPts val="0"/>
              </a:spcAft>
              <a:buNone/>
            </a:pPr>
            <a:endParaRPr dirty="0"/>
          </a:p>
          <a:p>
            <a:pPr marL="0" lvl="0" indent="0" algn="l" rtl="0">
              <a:spcBef>
                <a:spcPts val="1055"/>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a:t>High-throughput access</a:t>
            </a:r>
            <a:endParaRPr/>
          </a:p>
        </p:txBody>
      </p:sp>
      <p:sp>
        <p:nvSpPr>
          <p:cNvPr id="128" name="Google Shape;128;p2"/>
          <p:cNvSpPr txBox="1">
            <a:spLocks noGrp="1"/>
          </p:cNvSpPr>
          <p:nvPr>
            <p:ph type="body" idx="1"/>
          </p:nvPr>
        </p:nvSpPr>
        <p:spPr>
          <a:xfrm>
            <a:off x="533400" y="1219200"/>
            <a:ext cx="8153400" cy="4351338"/>
          </a:xfrm>
          <a:prstGeom prst="rect">
            <a:avLst/>
          </a:prstGeom>
          <a:noFill/>
          <a:ln>
            <a:noFill/>
          </a:ln>
        </p:spPr>
        <p:txBody>
          <a:bodyPr spcFirstLastPara="1" wrap="square" lIns="0" tIns="0" rIns="0" bIns="0" anchor="t" anchorCtr="0">
            <a:noAutofit/>
          </a:bodyPr>
          <a:lstStyle/>
          <a:p>
            <a:pPr marL="354013" lvl="0" indent="-354013" algn="l" rtl="0">
              <a:spcBef>
                <a:spcPts val="0"/>
              </a:spcBef>
              <a:spcAft>
                <a:spcPts val="0"/>
              </a:spcAft>
              <a:buSzPts val="2880"/>
              <a:buChar char="•"/>
            </a:pPr>
            <a:r>
              <a:rPr lang="en-US" dirty="0"/>
              <a:t>Web interface: optimal for low-throughput, exploratory data access.</a:t>
            </a:r>
            <a:endParaRPr dirty="0"/>
          </a:p>
          <a:p>
            <a:pPr marL="354013" lvl="0" indent="-354013" algn="l" rtl="0">
              <a:spcBef>
                <a:spcPts val="1055"/>
              </a:spcBef>
              <a:spcAft>
                <a:spcPts val="0"/>
              </a:spcAft>
              <a:buSzPts val="2880"/>
              <a:buChar char="•"/>
            </a:pPr>
            <a:r>
              <a:rPr lang="en-US" dirty="0"/>
              <a:t>How to check 100s or 1000s of variants? </a:t>
            </a:r>
            <a:endParaRPr dirty="0"/>
          </a:p>
        </p:txBody>
      </p:sp>
      <p:pic>
        <p:nvPicPr>
          <p:cNvPr id="130" name="Google Shape;130;p2"/>
          <p:cNvPicPr preferRelativeResize="0"/>
          <p:nvPr/>
        </p:nvPicPr>
        <p:blipFill rotWithShape="1">
          <a:blip r:embed="rId3">
            <a:alphaModFix/>
          </a:blip>
          <a:srcRect/>
          <a:stretch/>
        </p:blipFill>
        <p:spPr>
          <a:xfrm>
            <a:off x="706581" y="2770909"/>
            <a:ext cx="3758170" cy="2556164"/>
          </a:xfrm>
          <a:prstGeom prst="rect">
            <a:avLst/>
          </a:prstGeom>
          <a:noFill/>
          <a:ln>
            <a:noFill/>
          </a:ln>
        </p:spPr>
      </p:pic>
      <p:pic>
        <p:nvPicPr>
          <p:cNvPr id="131" name="Google Shape;131;p2"/>
          <p:cNvPicPr preferRelativeResize="0"/>
          <p:nvPr/>
        </p:nvPicPr>
        <p:blipFill rotWithShape="1">
          <a:blip r:embed="rId4">
            <a:alphaModFix/>
          </a:blip>
          <a:srcRect/>
          <a:stretch/>
        </p:blipFill>
        <p:spPr>
          <a:xfrm>
            <a:off x="4845165" y="2771414"/>
            <a:ext cx="3841635" cy="2556165"/>
          </a:xfrm>
          <a:prstGeom prst="rect">
            <a:avLst/>
          </a:prstGeom>
          <a:noFill/>
          <a:ln>
            <a:noFill/>
          </a:ln>
        </p:spPr>
      </p:pic>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g5b09956d1b_0_18"/>
          <p:cNvSpPr txBox="1">
            <a:spLocks noGrp="1"/>
          </p:cNvSpPr>
          <p:nvPr>
            <p:ph type="body" idx="1"/>
          </p:nvPr>
        </p:nvSpPr>
        <p:spPr>
          <a:xfrm>
            <a:off x="533400" y="1219200"/>
            <a:ext cx="8153400" cy="5019300"/>
          </a:xfrm>
          <a:prstGeom prst="rect">
            <a:avLst/>
          </a:prstGeom>
          <a:noFill/>
          <a:ln>
            <a:noFill/>
          </a:ln>
        </p:spPr>
        <p:txBody>
          <a:bodyPr spcFirstLastPara="1" wrap="square" lIns="0" tIns="0" rIns="0" bIns="0" anchor="t" anchorCtr="0">
            <a:noAutofit/>
          </a:bodyPr>
          <a:lstStyle/>
          <a:p>
            <a:pPr marL="354012" lvl="0" indent="-354012" algn="l" rtl="0">
              <a:spcBef>
                <a:spcPts val="0"/>
              </a:spcBef>
              <a:spcAft>
                <a:spcPts val="0"/>
              </a:spcAft>
              <a:buSzPts val="2880"/>
              <a:buChar char="•"/>
            </a:pPr>
            <a:r>
              <a:rPr lang="en-US" dirty="0"/>
              <a:t>Interface between application instead of users</a:t>
            </a:r>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r>
              <a:rPr lang="en-US" dirty="0"/>
              <a:t>Client: script, other application or user </a:t>
            </a:r>
          </a:p>
          <a:p>
            <a:pPr marL="354012" lvl="0" indent="-354012" algn="l" rtl="0">
              <a:spcBef>
                <a:spcPts val="0"/>
              </a:spcBef>
              <a:spcAft>
                <a:spcPts val="0"/>
              </a:spcAft>
              <a:buSzPts val="2880"/>
              <a:buChar char="•"/>
            </a:pPr>
            <a:r>
              <a:rPr lang="en-US" dirty="0"/>
              <a:t>Requests are formulated as URLs</a:t>
            </a:r>
          </a:p>
          <a:p>
            <a:pPr marL="354012" lvl="0" indent="-354012" algn="l" rtl="0">
              <a:spcBef>
                <a:spcPts val="0"/>
              </a:spcBef>
              <a:spcAft>
                <a:spcPts val="0"/>
              </a:spcAft>
              <a:buSzPts val="2880"/>
              <a:buChar char="•"/>
            </a:pPr>
            <a:r>
              <a:rPr lang="en-US" dirty="0"/>
              <a:t>Standardized, machine readable responses</a:t>
            </a:r>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dirty="0"/>
          </a:p>
        </p:txBody>
      </p:sp>
      <p:sp>
        <p:nvSpPr>
          <p:cNvPr id="138" name="Google Shape;138;g5b09956d1b_0_18"/>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dirty="0"/>
              <a:t>What is an API?</a:t>
            </a:r>
            <a:endParaRPr dirty="0"/>
          </a:p>
        </p:txBody>
      </p:sp>
      <p:pic>
        <p:nvPicPr>
          <p:cNvPr id="2" name="Picture 1">
            <a:extLst>
              <a:ext uri="{FF2B5EF4-FFF2-40B4-BE49-F238E27FC236}">
                <a16:creationId xmlns:a16="http://schemas.microsoft.com/office/drawing/2014/main" id="{07B66AEB-604D-3E43-A6B3-AAA3A30B11D5}"/>
              </a:ext>
            </a:extLst>
          </p:cNvPr>
          <p:cNvPicPr>
            <a:picLocks noChangeAspect="1"/>
          </p:cNvPicPr>
          <p:nvPr/>
        </p:nvPicPr>
        <p:blipFill>
          <a:blip r:embed="rId3"/>
          <a:stretch>
            <a:fillRect/>
          </a:stretch>
        </p:blipFill>
        <p:spPr>
          <a:xfrm>
            <a:off x="1306286" y="1803111"/>
            <a:ext cx="5206336" cy="209555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7">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7">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3"/>
          <p:cNvSpPr txBox="1">
            <a:spLocks noGrp="1"/>
          </p:cNvSpPr>
          <p:nvPr>
            <p:ph type="body" idx="1"/>
          </p:nvPr>
        </p:nvSpPr>
        <p:spPr>
          <a:xfrm>
            <a:off x="533400" y="1219200"/>
            <a:ext cx="3842657" cy="3117669"/>
          </a:xfrm>
          <a:prstGeom prst="rect">
            <a:avLst/>
          </a:prstGeom>
          <a:noFill/>
          <a:ln>
            <a:noFill/>
          </a:ln>
        </p:spPr>
        <p:txBody>
          <a:bodyPr spcFirstLastPara="1" wrap="square" lIns="0" tIns="0" rIns="0" bIns="0" anchor="t" anchorCtr="0">
            <a:noAutofit/>
          </a:bodyPr>
          <a:lstStyle/>
          <a:p>
            <a:pPr marL="354013" lvl="0" indent="-354013" algn="l" rtl="0">
              <a:spcBef>
                <a:spcPts val="0"/>
              </a:spcBef>
              <a:spcAft>
                <a:spcPts val="0"/>
              </a:spcAft>
              <a:buSzPts val="2880"/>
              <a:buChar char="•"/>
            </a:pPr>
            <a:r>
              <a:rPr lang="en-US" dirty="0"/>
              <a:t>Requests are URLs:</a:t>
            </a: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2" lvl="0" indent="-354012" algn="l" rtl="0">
              <a:spcBef>
                <a:spcPts val="1055"/>
              </a:spcBef>
              <a:spcAft>
                <a:spcPts val="0"/>
              </a:spcAft>
              <a:buSzPts val="2880"/>
              <a:buChar char="•"/>
            </a:pPr>
            <a:endParaRPr lang="en-US" dirty="0"/>
          </a:p>
          <a:p>
            <a:pPr marL="354012" lvl="0" indent="-354012" algn="l" rtl="0">
              <a:spcBef>
                <a:spcPts val="1055"/>
              </a:spcBef>
              <a:spcAft>
                <a:spcPts val="0"/>
              </a:spcAft>
              <a:buSzPts val="2880"/>
              <a:buChar char="•"/>
            </a:pPr>
            <a:r>
              <a:rPr lang="en-US" dirty="0"/>
              <a:t>Further arguments:</a:t>
            </a:r>
            <a:endParaRPr dirty="0"/>
          </a:p>
          <a:p>
            <a:pPr marL="0" lvl="0" indent="0" algn="l" rtl="0">
              <a:spcBef>
                <a:spcPts val="1055"/>
              </a:spcBef>
              <a:spcAft>
                <a:spcPts val="0"/>
              </a:spcAft>
              <a:buNone/>
            </a:pPr>
            <a:endParaRPr sz="3600" dirty="0"/>
          </a:p>
          <a:p>
            <a:pPr marL="0" lvl="0" indent="0" algn="l" rtl="0">
              <a:spcBef>
                <a:spcPts val="1055"/>
              </a:spcBef>
              <a:spcAft>
                <a:spcPts val="0"/>
              </a:spcAft>
              <a:buNone/>
            </a:pPr>
            <a:endParaRPr dirty="0"/>
          </a:p>
          <a:p>
            <a:pPr marL="0" lvl="0" indent="0" algn="l" rtl="0">
              <a:spcBef>
                <a:spcPts val="1055"/>
              </a:spcBef>
              <a:spcAft>
                <a:spcPts val="0"/>
              </a:spcAft>
              <a:buNone/>
            </a:pPr>
            <a:endParaRPr dirty="0"/>
          </a:p>
        </p:txBody>
      </p:sp>
      <p:sp>
        <p:nvSpPr>
          <p:cNvPr id="145" name="Google Shape;145;p3"/>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dirty="0"/>
              <a:t>Extracting data</a:t>
            </a:r>
            <a:endParaRPr dirty="0"/>
          </a:p>
        </p:txBody>
      </p:sp>
      <p:grpSp>
        <p:nvGrpSpPr>
          <p:cNvPr id="146" name="Google Shape;146;p3"/>
          <p:cNvGrpSpPr/>
          <p:nvPr/>
        </p:nvGrpSpPr>
        <p:grpSpPr>
          <a:xfrm>
            <a:off x="658091" y="2040332"/>
            <a:ext cx="6504710" cy="784831"/>
            <a:chOff x="533400" y="3010148"/>
            <a:chExt cx="6504710" cy="784831"/>
          </a:xfrm>
        </p:grpSpPr>
        <p:sp>
          <p:nvSpPr>
            <p:cNvPr id="147" name="Google Shape;147;p3"/>
            <p:cNvSpPr/>
            <p:nvPr/>
          </p:nvSpPr>
          <p:spPr>
            <a:xfrm>
              <a:off x="533400" y="3010148"/>
              <a:ext cx="6504709" cy="3847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rgbClr val="0070C0"/>
                </a:buClr>
                <a:buSzPts val="1900"/>
                <a:buFont typeface="Courier New"/>
                <a:buNone/>
              </a:pPr>
              <a:r>
                <a:rPr lang="en-US" sz="1900" b="1" i="0" u="none" strike="noStrike" cap="none" dirty="0">
                  <a:solidFill>
                    <a:srgbClr val="0070C0"/>
                  </a:solidFill>
                  <a:latin typeface="Courier New"/>
                  <a:ea typeface="Courier New"/>
                  <a:cs typeface="Courier New"/>
                  <a:sym typeface="Courier New"/>
                </a:rPr>
                <a:t>https://</a:t>
              </a:r>
              <a:r>
                <a:rPr lang="en-US" sz="1900" b="1" i="0" u="none" strike="noStrike" cap="none" dirty="0" err="1">
                  <a:solidFill>
                    <a:srgbClr val="0070C0"/>
                  </a:solidFill>
                  <a:latin typeface="Courier New"/>
                  <a:ea typeface="Courier New"/>
                  <a:cs typeface="Courier New"/>
                  <a:sym typeface="Courier New"/>
                </a:rPr>
                <a:t>www.ebi.ac.uk</a:t>
              </a:r>
              <a:r>
                <a:rPr lang="en-US" sz="1900" b="1" i="0" u="none" strike="noStrike" cap="none" dirty="0">
                  <a:solidFill>
                    <a:srgbClr val="0070C0"/>
                  </a:solidFill>
                  <a:latin typeface="Courier New"/>
                  <a:ea typeface="Courier New"/>
                  <a:cs typeface="Courier New"/>
                  <a:sym typeface="Courier New"/>
                </a:rPr>
                <a:t>/</a:t>
              </a:r>
              <a:r>
                <a:rPr lang="en-US" sz="1900" b="1" i="0" u="none" strike="noStrike" cap="none" dirty="0" err="1">
                  <a:solidFill>
                    <a:srgbClr val="0070C0"/>
                  </a:solidFill>
                  <a:latin typeface="Courier New"/>
                  <a:ea typeface="Courier New"/>
                  <a:cs typeface="Courier New"/>
                  <a:sym typeface="Courier New"/>
                </a:rPr>
                <a:t>gwas</a:t>
              </a:r>
              <a:r>
                <a:rPr lang="en-US" sz="1900" b="1" i="0" u="none" strike="noStrike" cap="none" dirty="0">
                  <a:solidFill>
                    <a:srgbClr val="0070C0"/>
                  </a:solidFill>
                  <a:latin typeface="Courier New"/>
                  <a:ea typeface="Courier New"/>
                  <a:cs typeface="Courier New"/>
                  <a:sym typeface="Courier New"/>
                </a:rPr>
                <a:t>/rest/</a:t>
              </a:r>
              <a:r>
                <a:rPr lang="en-US" sz="1900" b="1" i="0" u="none" strike="noStrike" cap="none" dirty="0" err="1">
                  <a:solidFill>
                    <a:srgbClr val="0070C0"/>
                  </a:solidFill>
                  <a:latin typeface="Courier New"/>
                  <a:ea typeface="Courier New"/>
                  <a:cs typeface="Courier New"/>
                  <a:sym typeface="Courier New"/>
                </a:rPr>
                <a:t>api</a:t>
              </a:r>
              <a:r>
                <a:rPr lang="en-US" sz="1900" b="1" i="0" u="none" strike="noStrike" cap="none" dirty="0">
                  <a:solidFill>
                    <a:schemeClr val="dk1"/>
                  </a:solidFill>
                  <a:latin typeface="Courier New"/>
                  <a:ea typeface="Courier New"/>
                  <a:cs typeface="Courier New"/>
                  <a:sym typeface="Courier New"/>
                </a:rPr>
                <a:t>/</a:t>
              </a:r>
              <a:r>
                <a:rPr lang="en-US" sz="1900" b="1" i="0" u="none" strike="noStrike" cap="none" dirty="0">
                  <a:solidFill>
                    <a:srgbClr val="FF0000"/>
                  </a:solidFill>
                  <a:latin typeface="Courier New"/>
                  <a:ea typeface="Courier New"/>
                  <a:cs typeface="Courier New"/>
                  <a:sym typeface="Courier New"/>
                </a:rPr>
                <a:t>studies</a:t>
              </a:r>
              <a:endParaRPr sz="1900" b="1" i="0" u="none" strike="noStrike" cap="none" dirty="0">
                <a:solidFill>
                  <a:srgbClr val="00B050"/>
                </a:solidFill>
                <a:latin typeface="Courier New"/>
                <a:ea typeface="Courier New"/>
                <a:cs typeface="Courier New"/>
                <a:sym typeface="Courier New"/>
              </a:endParaRPr>
            </a:p>
          </p:txBody>
        </p:sp>
        <p:sp>
          <p:nvSpPr>
            <p:cNvPr id="148" name="Google Shape;148;p3"/>
            <p:cNvSpPr/>
            <p:nvPr/>
          </p:nvSpPr>
          <p:spPr>
            <a:xfrm>
              <a:off x="2313710" y="3394869"/>
              <a:ext cx="472440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0" i="0" u="none" strike="noStrike" cap="none">
                  <a:solidFill>
                    <a:schemeClr val="dk1"/>
                  </a:solidFill>
                  <a:latin typeface="Arial"/>
                  <a:ea typeface="Arial"/>
                  <a:cs typeface="Arial"/>
                  <a:sym typeface="Arial"/>
                </a:rPr>
                <a:t>API address                             endpoint</a:t>
              </a:r>
              <a:endParaRPr/>
            </a:p>
          </p:txBody>
        </p:sp>
      </p:grpSp>
      <p:graphicFrame>
        <p:nvGraphicFramePr>
          <p:cNvPr id="149" name="Google Shape;149;p3"/>
          <p:cNvGraphicFramePr/>
          <p:nvPr>
            <p:extLst>
              <p:ext uri="{D42A27DB-BD31-4B8C-83A1-F6EECF244321}">
                <p14:modId xmlns:p14="http://schemas.microsoft.com/office/powerpoint/2010/main" val="688110501"/>
              </p:ext>
            </p:extLst>
          </p:nvPr>
        </p:nvGraphicFramePr>
        <p:xfrm>
          <a:off x="457200" y="4432948"/>
          <a:ext cx="8624450" cy="1483400"/>
        </p:xfrm>
        <a:graphic>
          <a:graphicData uri="http://schemas.openxmlformats.org/drawingml/2006/table">
            <a:tbl>
              <a:tblPr firstRow="1" bandRow="1">
                <a:noFill/>
                <a:tableStyleId>{5E2CE3D9-AF3F-4856-8A2D-46E2DC175750}</a:tableStyleId>
              </a:tblPr>
              <a:tblGrid>
                <a:gridCol w="8624450">
                  <a:extLst>
                    <a:ext uri="{9D8B030D-6E8A-4147-A177-3AD203B41FA5}">
                      <a16:colId xmlns:a16="http://schemas.microsoft.com/office/drawing/2014/main" val="20000"/>
                    </a:ext>
                  </a:extLst>
                </a:gridCol>
              </a:tblGrid>
              <a:tr h="370850">
                <a:tc>
                  <a:txBody>
                    <a:bodyPr/>
                    <a:lstStyle/>
                    <a:p>
                      <a:pPr marL="0" marR="0" lvl="0" indent="0" algn="l" rtl="0">
                        <a:spcBef>
                          <a:spcPts val="0"/>
                        </a:spcBef>
                        <a:spcAft>
                          <a:spcPts val="0"/>
                        </a:spcAft>
                        <a:buNone/>
                      </a:pPr>
                      <a:r>
                        <a:rPr lang="en-US" sz="1600" b="0" u="none" strike="noStrike" cap="none">
                          <a:solidFill>
                            <a:srgbClr val="0070C0"/>
                          </a:solidFill>
                          <a:latin typeface="Courier New"/>
                          <a:ea typeface="Courier New"/>
                          <a:cs typeface="Courier New"/>
                          <a:sym typeface="Courier New"/>
                        </a:rPr>
                        <a:t>…/api</a:t>
                      </a:r>
                      <a:r>
                        <a:rPr lang="en-US" sz="1600" b="0" u="none" strike="noStrike" cap="none">
                          <a:latin typeface="Courier New"/>
                          <a:ea typeface="Courier New"/>
                          <a:cs typeface="Courier New"/>
                          <a:sym typeface="Courier New"/>
                        </a:rPr>
                        <a:t>/</a:t>
                      </a:r>
                      <a:r>
                        <a:rPr lang="en-US" sz="1600" b="0" u="none" strike="noStrike" cap="none">
                          <a:solidFill>
                            <a:srgbClr val="FF0000"/>
                          </a:solidFill>
                          <a:latin typeface="Courier New"/>
                          <a:ea typeface="Courier New"/>
                          <a:cs typeface="Courier New"/>
                          <a:sym typeface="Courier New"/>
                        </a:rPr>
                        <a:t>studies</a:t>
                      </a:r>
                      <a:endParaRPr sz="1600" b="0"/>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70C0"/>
                        </a:buClr>
                        <a:buSzPts val="1600"/>
                        <a:buFont typeface="Courier New"/>
                        <a:buNone/>
                      </a:pPr>
                      <a:r>
                        <a:rPr lang="en-US" sz="1600" dirty="0">
                          <a:solidFill>
                            <a:srgbClr val="0070C0"/>
                          </a:solidFill>
                          <a:latin typeface="Courier New"/>
                          <a:ea typeface="Courier New"/>
                          <a:cs typeface="Courier New"/>
                          <a:sym typeface="Courier New"/>
                        </a:rPr>
                        <a:t>…/</a:t>
                      </a:r>
                      <a:r>
                        <a:rPr lang="en-US" sz="1600" dirty="0" err="1">
                          <a:solidFill>
                            <a:srgbClr val="0070C0"/>
                          </a:solidFill>
                          <a:latin typeface="Courier New"/>
                          <a:ea typeface="Courier New"/>
                          <a:cs typeface="Courier New"/>
                          <a:sym typeface="Courier New"/>
                        </a:rPr>
                        <a:t>api</a:t>
                      </a:r>
                      <a:r>
                        <a:rPr lang="en-US" sz="1600" dirty="0">
                          <a:latin typeface="Courier New"/>
                          <a:ea typeface="Courier New"/>
                          <a:cs typeface="Courier New"/>
                          <a:sym typeface="Courier New"/>
                        </a:rPr>
                        <a:t>/</a:t>
                      </a:r>
                      <a:r>
                        <a:rPr lang="en-US" sz="1600" dirty="0">
                          <a:solidFill>
                            <a:srgbClr val="FF0000"/>
                          </a:solidFill>
                          <a:latin typeface="Courier New"/>
                          <a:ea typeface="Courier New"/>
                          <a:cs typeface="Courier New"/>
                          <a:sym typeface="Courier New"/>
                        </a:rPr>
                        <a:t>studies/</a:t>
                      </a:r>
                      <a:r>
                        <a:rPr lang="en-US" sz="1600" dirty="0">
                          <a:solidFill>
                            <a:srgbClr val="00B050"/>
                          </a:solidFill>
                          <a:latin typeface="Courier New"/>
                          <a:ea typeface="Courier New"/>
                          <a:cs typeface="Courier New"/>
                          <a:sym typeface="Courier New"/>
                        </a:rPr>
                        <a:t>GCST000854</a:t>
                      </a:r>
                      <a:endParaRPr sz="1600" dirty="0">
                        <a:solidFill>
                          <a:srgbClr val="00B050"/>
                        </a:solidFill>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70C0"/>
                        </a:buClr>
                        <a:buSzPts val="1600"/>
                        <a:buFont typeface="Courier New"/>
                        <a:buNone/>
                      </a:pPr>
                      <a:r>
                        <a:rPr lang="en-US" sz="1600" dirty="0">
                          <a:solidFill>
                            <a:srgbClr val="0070C0"/>
                          </a:solidFill>
                          <a:latin typeface="Courier New"/>
                          <a:ea typeface="Courier New"/>
                          <a:cs typeface="Courier New"/>
                          <a:sym typeface="Courier New"/>
                        </a:rPr>
                        <a:t>…/</a:t>
                      </a:r>
                      <a:r>
                        <a:rPr lang="en-US" sz="1600" dirty="0" err="1">
                          <a:solidFill>
                            <a:srgbClr val="0070C0"/>
                          </a:solidFill>
                          <a:latin typeface="Courier New"/>
                          <a:ea typeface="Courier New"/>
                          <a:cs typeface="Courier New"/>
                          <a:sym typeface="Courier New"/>
                        </a:rPr>
                        <a:t>api</a:t>
                      </a:r>
                      <a:r>
                        <a:rPr lang="en-US" sz="1600" dirty="0">
                          <a:latin typeface="Courier New"/>
                          <a:ea typeface="Courier New"/>
                          <a:cs typeface="Courier New"/>
                          <a:sym typeface="Courier New"/>
                        </a:rPr>
                        <a:t>/</a:t>
                      </a:r>
                      <a:r>
                        <a:rPr lang="en-US" sz="1600" dirty="0">
                          <a:solidFill>
                            <a:srgbClr val="FF0000"/>
                          </a:solidFill>
                          <a:latin typeface="Courier New"/>
                          <a:ea typeface="Courier New"/>
                          <a:cs typeface="Courier New"/>
                          <a:sym typeface="Courier New"/>
                        </a:rPr>
                        <a:t>studies/</a:t>
                      </a:r>
                      <a:r>
                        <a:rPr lang="en-US" sz="1600" dirty="0">
                          <a:solidFill>
                            <a:srgbClr val="00B050"/>
                          </a:solidFill>
                          <a:latin typeface="Courier New"/>
                          <a:ea typeface="Courier New"/>
                          <a:cs typeface="Courier New"/>
                          <a:sym typeface="Courier New"/>
                        </a:rPr>
                        <a:t>GCST000854/associations</a:t>
                      </a:r>
                      <a:endParaRPr sz="1600" dirty="0">
                        <a:solidFill>
                          <a:srgbClr val="00B050"/>
                        </a:solidFill>
                      </a:endParaRPr>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70C0"/>
                        </a:buClr>
                        <a:buSzPts val="1600"/>
                        <a:buFont typeface="Courier New"/>
                        <a:buNone/>
                      </a:pPr>
                      <a:r>
                        <a:rPr lang="en-US" sz="1600" dirty="0">
                          <a:solidFill>
                            <a:srgbClr val="0070C0"/>
                          </a:solidFill>
                          <a:latin typeface="Courier New"/>
                          <a:ea typeface="Courier New"/>
                          <a:cs typeface="Courier New"/>
                          <a:sym typeface="Courier New"/>
                        </a:rPr>
                        <a:t>…/</a:t>
                      </a:r>
                      <a:r>
                        <a:rPr lang="en-US" sz="1600" dirty="0" err="1">
                          <a:solidFill>
                            <a:srgbClr val="0070C0"/>
                          </a:solidFill>
                          <a:latin typeface="Courier New"/>
                          <a:ea typeface="Courier New"/>
                          <a:cs typeface="Courier New"/>
                          <a:sym typeface="Courier New"/>
                        </a:rPr>
                        <a:t>api</a:t>
                      </a:r>
                      <a:r>
                        <a:rPr lang="en-US" sz="1600" dirty="0">
                          <a:latin typeface="Courier New"/>
                          <a:ea typeface="Courier New"/>
                          <a:cs typeface="Courier New"/>
                          <a:sym typeface="Courier New"/>
                        </a:rPr>
                        <a:t>/</a:t>
                      </a:r>
                      <a:r>
                        <a:rPr lang="en-US" sz="1600" dirty="0">
                          <a:solidFill>
                            <a:srgbClr val="FF0000"/>
                          </a:solidFill>
                          <a:latin typeface="Courier New"/>
                          <a:ea typeface="Courier New"/>
                          <a:cs typeface="Courier New"/>
                          <a:sym typeface="Courier New"/>
                        </a:rPr>
                        <a:t>studies/</a:t>
                      </a:r>
                      <a:r>
                        <a:rPr lang="en-US" sz="1600" dirty="0">
                          <a:solidFill>
                            <a:srgbClr val="00B050"/>
                          </a:solidFill>
                          <a:latin typeface="Courier New"/>
                          <a:ea typeface="Courier New"/>
                          <a:cs typeface="Courier New"/>
                          <a:sym typeface="Courier New"/>
                        </a:rPr>
                        <a:t>search/</a:t>
                      </a:r>
                      <a:r>
                        <a:rPr lang="en-US" sz="1600" dirty="0" err="1">
                          <a:solidFill>
                            <a:srgbClr val="00B050"/>
                          </a:solidFill>
                          <a:latin typeface="Courier New"/>
                          <a:ea typeface="Courier New"/>
                          <a:cs typeface="Courier New"/>
                          <a:sym typeface="Courier New"/>
                        </a:rPr>
                        <a:t>findByPublicationIdPubmedId?</a:t>
                      </a:r>
                      <a:r>
                        <a:rPr lang="en-US" sz="1600" dirty="0" err="1">
                          <a:solidFill>
                            <a:schemeClr val="dk1"/>
                          </a:solidFill>
                          <a:latin typeface="Courier New"/>
                          <a:ea typeface="Courier New"/>
                          <a:cs typeface="Courier New"/>
                          <a:sym typeface="Courier New"/>
                        </a:rPr>
                        <a:t>pubmedId</a:t>
                      </a:r>
                      <a:r>
                        <a:rPr lang="en-US" sz="1600" dirty="0">
                          <a:solidFill>
                            <a:schemeClr val="dk1"/>
                          </a:solidFill>
                          <a:latin typeface="Courier New"/>
                          <a:ea typeface="Courier New"/>
                          <a:cs typeface="Courier New"/>
                          <a:sym typeface="Courier New"/>
                        </a:rPr>
                        <a:t>=21041247</a:t>
                      </a:r>
                      <a:endParaRPr sz="1600" dirty="0">
                        <a:solidFill>
                          <a:schemeClr val="dk1"/>
                        </a:solidFill>
                      </a:endParaRPr>
                    </a:p>
                  </a:txBody>
                  <a:tcPr marL="91450" marR="91450" marT="45725" marB="45725"/>
                </a:tc>
                <a:extLst>
                  <a:ext uri="{0D108BD9-81ED-4DB2-BD59-A6C34878D82A}">
                    <a16:rowId xmlns:a16="http://schemas.microsoft.com/office/drawing/2014/main" val="10003"/>
                  </a:ext>
                </a:extLst>
              </a:tr>
            </a:tbl>
          </a:graphicData>
        </a:graphic>
      </p:graphicFrame>
    </p:spTree>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4"/>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a:t>Understanding the returned data</a:t>
            </a:r>
            <a:endParaRPr/>
          </a:p>
        </p:txBody>
      </p:sp>
      <p:sp>
        <p:nvSpPr>
          <p:cNvPr id="156" name="Google Shape;156;p4"/>
          <p:cNvSpPr txBox="1">
            <a:spLocks noGrp="1"/>
          </p:cNvSpPr>
          <p:nvPr>
            <p:ph type="body" idx="1"/>
          </p:nvPr>
        </p:nvSpPr>
        <p:spPr>
          <a:xfrm>
            <a:off x="533400" y="1219199"/>
            <a:ext cx="8153400" cy="5056909"/>
          </a:xfrm>
          <a:prstGeom prst="rect">
            <a:avLst/>
          </a:prstGeom>
          <a:noFill/>
          <a:ln>
            <a:noFill/>
          </a:ln>
        </p:spPr>
        <p:txBody>
          <a:bodyPr spcFirstLastPara="1" wrap="square" lIns="0" tIns="0" rIns="0" bIns="0" anchor="t" anchorCtr="0">
            <a:noAutofit/>
          </a:bodyPr>
          <a:lstStyle/>
          <a:p>
            <a:pPr marL="354013" lvl="0" indent="-354013" algn="l" rtl="0">
              <a:spcBef>
                <a:spcPts val="0"/>
              </a:spcBef>
              <a:spcAft>
                <a:spcPts val="0"/>
              </a:spcAft>
              <a:buSzPts val="2880"/>
              <a:buChar char="•"/>
            </a:pPr>
            <a:r>
              <a:rPr lang="en-US" dirty="0"/>
              <a:t>The returned data is formatted in standardized, machine readable format (JSON):</a:t>
            </a: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354013" algn="l" rtl="0">
              <a:spcBef>
                <a:spcPts val="1055"/>
              </a:spcBef>
              <a:spcAft>
                <a:spcPts val="0"/>
              </a:spcAft>
              <a:buSzPts val="2880"/>
              <a:buChar char="•"/>
            </a:pPr>
            <a:r>
              <a:rPr lang="en-US" dirty="0"/>
              <a:t>Extract required field </a:t>
            </a:r>
            <a:r>
              <a:rPr lang="en-US" dirty="0" err="1"/>
              <a:t>eg.</a:t>
            </a:r>
            <a:r>
              <a:rPr lang="en-US" dirty="0"/>
              <a:t> study accession.</a:t>
            </a:r>
            <a:endParaRPr dirty="0"/>
          </a:p>
          <a:p>
            <a:pPr marL="354013" lvl="0" indent="-354013" algn="l" rtl="0">
              <a:spcBef>
                <a:spcPts val="1055"/>
              </a:spcBef>
              <a:spcAft>
                <a:spcPts val="0"/>
              </a:spcAft>
              <a:buSzPts val="2880"/>
              <a:buChar char="•"/>
            </a:pPr>
            <a:r>
              <a:rPr lang="en-US" dirty="0"/>
              <a:t>User has to be aware of the design of the returned data.</a:t>
            </a:r>
            <a:endParaRPr dirty="0"/>
          </a:p>
          <a:p>
            <a:pPr marL="354013" lvl="0" indent="-354013" algn="l" rtl="0">
              <a:spcBef>
                <a:spcPts val="1055"/>
              </a:spcBef>
              <a:spcAft>
                <a:spcPts val="0"/>
              </a:spcAft>
              <a:buSzPts val="2880"/>
              <a:buChar char="•"/>
            </a:pPr>
            <a:r>
              <a:rPr lang="en-US" dirty="0"/>
              <a:t>Documentation of the GWAS Catalog API:</a:t>
            </a:r>
            <a:endParaRPr dirty="0"/>
          </a:p>
          <a:p>
            <a:pPr marL="793750" lvl="3" indent="0" algn="l" rtl="0">
              <a:spcBef>
                <a:spcPts val="975"/>
              </a:spcBef>
              <a:spcAft>
                <a:spcPts val="0"/>
              </a:spcAft>
              <a:buSzPts val="2000"/>
              <a:buNone/>
            </a:pPr>
            <a:r>
              <a:rPr lang="en-US" b="1" dirty="0"/>
              <a:t>	</a:t>
            </a:r>
            <a:r>
              <a:rPr lang="en-US" b="1" dirty="0">
                <a:latin typeface="Courier New"/>
                <a:ea typeface="Courier New"/>
                <a:cs typeface="Courier New"/>
                <a:sym typeface="Courier New"/>
              </a:rPr>
              <a:t>https://</a:t>
            </a:r>
            <a:r>
              <a:rPr lang="en-US" b="1" dirty="0" err="1">
                <a:latin typeface="Courier New"/>
                <a:ea typeface="Courier New"/>
                <a:cs typeface="Courier New"/>
                <a:sym typeface="Courier New"/>
              </a:rPr>
              <a:t>www.ebi.ac.uk</a:t>
            </a:r>
            <a:r>
              <a:rPr lang="en-US" b="1" dirty="0">
                <a:latin typeface="Courier New"/>
                <a:ea typeface="Courier New"/>
                <a:cs typeface="Courier New"/>
                <a:sym typeface="Courier New"/>
              </a:rPr>
              <a:t>/</a:t>
            </a:r>
            <a:r>
              <a:rPr lang="en-US" b="1" dirty="0" err="1">
                <a:latin typeface="Courier New"/>
                <a:ea typeface="Courier New"/>
                <a:cs typeface="Courier New"/>
                <a:sym typeface="Courier New"/>
              </a:rPr>
              <a:t>gwas</a:t>
            </a:r>
            <a:r>
              <a:rPr lang="en-US" b="1" dirty="0">
                <a:latin typeface="Courier New"/>
                <a:ea typeface="Courier New"/>
                <a:cs typeface="Courier New"/>
                <a:sym typeface="Courier New"/>
              </a:rPr>
              <a:t>/rest/docs/</a:t>
            </a:r>
            <a:r>
              <a:rPr lang="en-US" b="1" dirty="0" err="1">
                <a:latin typeface="Courier New"/>
                <a:ea typeface="Courier New"/>
                <a:cs typeface="Courier New"/>
                <a:sym typeface="Courier New"/>
              </a:rPr>
              <a:t>api</a:t>
            </a:r>
            <a:endParaRPr b="1" dirty="0">
              <a:latin typeface="Courier New"/>
              <a:ea typeface="Courier New"/>
              <a:cs typeface="Courier New"/>
              <a:sym typeface="Courier New"/>
            </a:endParaRPr>
          </a:p>
        </p:txBody>
      </p:sp>
      <p:graphicFrame>
        <p:nvGraphicFramePr>
          <p:cNvPr id="157" name="Google Shape;157;p4"/>
          <p:cNvGraphicFramePr/>
          <p:nvPr/>
        </p:nvGraphicFramePr>
        <p:xfrm>
          <a:off x="1149928" y="2251406"/>
          <a:ext cx="6871850" cy="1559580"/>
        </p:xfrm>
        <a:graphic>
          <a:graphicData uri="http://schemas.openxmlformats.org/drawingml/2006/table">
            <a:tbl>
              <a:tblPr firstRow="1" bandRow="1">
                <a:noFill/>
                <a:tableStyleId>{F41FCD68-DD51-4092-9630-B89A17E67193}</a:tableStyleId>
              </a:tblPr>
              <a:tblGrid>
                <a:gridCol w="3602175">
                  <a:extLst>
                    <a:ext uri="{9D8B030D-6E8A-4147-A177-3AD203B41FA5}">
                      <a16:colId xmlns:a16="http://schemas.microsoft.com/office/drawing/2014/main" val="20000"/>
                    </a:ext>
                  </a:extLst>
                </a:gridCol>
                <a:gridCol w="3269675">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b="0">
                          <a:solidFill>
                            <a:schemeClr val="dk1"/>
                          </a:solidFill>
                          <a:latin typeface="Arial"/>
                          <a:ea typeface="Arial"/>
                          <a:cs typeface="Arial"/>
                          <a:sym typeface="Arial"/>
                        </a:rPr>
                        <a:t>Key-value pairs:</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800" b="0">
                          <a:solidFill>
                            <a:schemeClr val="dk1"/>
                          </a:solidFill>
                          <a:latin typeface="Arial"/>
                          <a:ea typeface="Arial"/>
                          <a:cs typeface="Arial"/>
                          <a:sym typeface="Arial"/>
                        </a:rPr>
                        <a:t>Lists:</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370850">
                <a:tc>
                  <a:txBody>
                    <a:bodyPr/>
                    <a:lstStyle/>
                    <a:p>
                      <a:pPr marL="441175" marR="0" lvl="2" indent="0" algn="l" rtl="0">
                        <a:spcBef>
                          <a:spcPts val="0"/>
                        </a:spcBef>
                        <a:spcAft>
                          <a:spcPts val="0"/>
                        </a:spcAft>
                        <a:buNone/>
                      </a:pPr>
                      <a:r>
                        <a:rPr lang="en-US" sz="1800" b="1" u="none" strike="noStrike" cap="none" dirty="0">
                          <a:solidFill>
                            <a:srgbClr val="00B0F0"/>
                          </a:solidFill>
                          <a:latin typeface="Courier New"/>
                          <a:ea typeface="Courier New"/>
                          <a:cs typeface="Courier New"/>
                          <a:sym typeface="Courier New"/>
                        </a:rPr>
                        <a:t>{</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"key1": "value1",</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"key2": "value2"</a:t>
                      </a:r>
                      <a:endParaRPr dirty="0"/>
                    </a:p>
                    <a:p>
                      <a:pPr marL="441175" marR="0" lvl="2" indent="0" algn="l" rtl="0">
                        <a:spcBef>
                          <a:spcPts val="0"/>
                        </a:spcBef>
                        <a:spcAft>
                          <a:spcPts val="0"/>
                        </a:spcAft>
                        <a:buNone/>
                      </a:pPr>
                      <a:r>
                        <a:rPr lang="en-US" sz="1800" b="1" u="none" strike="noStrike" cap="none" dirty="0">
                          <a:solidFill>
                            <a:srgbClr val="00B0F0"/>
                          </a:solidFill>
                          <a:latin typeface="Courier New"/>
                          <a:ea typeface="Courier New"/>
                          <a:cs typeface="Courier New"/>
                          <a:sym typeface="Courier New"/>
                        </a:rPr>
                        <a:t>}</a:t>
                      </a:r>
                      <a:endParaRPr dirty="0"/>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441175" marR="0" lvl="2" indent="0" algn="l" rtl="0">
                        <a:spcBef>
                          <a:spcPts val="0"/>
                        </a:spcBef>
                        <a:spcAft>
                          <a:spcPts val="0"/>
                        </a:spcAft>
                        <a:buNone/>
                      </a:pPr>
                      <a:r>
                        <a:rPr lang="en-US" sz="1800" b="1" u="none" strike="noStrike" cap="none" dirty="0">
                          <a:solidFill>
                            <a:srgbClr val="0070C0"/>
                          </a:solidFill>
                          <a:latin typeface="Courier New"/>
                          <a:ea typeface="Courier New"/>
                          <a:cs typeface="Courier New"/>
                          <a:sym typeface="Courier New"/>
                        </a:rPr>
                        <a:t>[</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"value1",</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"value2"</a:t>
                      </a:r>
                      <a:endParaRPr dirty="0"/>
                    </a:p>
                    <a:p>
                      <a:pPr marL="441175" marR="0" lvl="2" indent="0" algn="l" rtl="0">
                        <a:spcBef>
                          <a:spcPts val="0"/>
                        </a:spcBef>
                        <a:spcAft>
                          <a:spcPts val="0"/>
                        </a:spcAft>
                        <a:buNone/>
                      </a:pPr>
                      <a:r>
                        <a:rPr lang="en-US" sz="1800" b="1" u="none" strike="noStrike" cap="none" dirty="0">
                          <a:solidFill>
                            <a:srgbClr val="0070C0"/>
                          </a:solidFill>
                          <a:latin typeface="Courier New"/>
                          <a:ea typeface="Courier New"/>
                          <a:cs typeface="Courier New"/>
                          <a:sym typeface="Courier New"/>
                        </a:rPr>
                        <a:t>]</a:t>
                      </a:r>
                      <a:endParaRPr dirty="0"/>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6">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6">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6">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5"/>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a:t>The GWAS Catalog REST API</a:t>
            </a:r>
            <a:endParaRPr/>
          </a:p>
        </p:txBody>
      </p:sp>
      <p:sp>
        <p:nvSpPr>
          <p:cNvPr id="163" name="Google Shape;163;p5"/>
          <p:cNvSpPr txBox="1">
            <a:spLocks noGrp="1"/>
          </p:cNvSpPr>
          <p:nvPr>
            <p:ph type="body" idx="1"/>
          </p:nvPr>
        </p:nvSpPr>
        <p:spPr>
          <a:xfrm>
            <a:off x="210400" y="1207025"/>
            <a:ext cx="8608800" cy="5051100"/>
          </a:xfrm>
          <a:prstGeom prst="rect">
            <a:avLst/>
          </a:prstGeom>
          <a:noFill/>
          <a:ln>
            <a:noFill/>
          </a:ln>
        </p:spPr>
        <p:txBody>
          <a:bodyPr spcFirstLastPara="1" wrap="square" lIns="0" tIns="0" rIns="0" bIns="0" anchor="t" anchorCtr="0">
            <a:noAutofit/>
          </a:bodyPr>
          <a:lstStyle/>
          <a:p>
            <a:pPr marL="457200" lvl="0" indent="-349250" algn="l" rtl="0">
              <a:spcBef>
                <a:spcPts val="0"/>
              </a:spcBef>
              <a:spcAft>
                <a:spcPts val="0"/>
              </a:spcAft>
              <a:buSzPts val="1900"/>
              <a:buChar char="•"/>
            </a:pPr>
            <a:r>
              <a:rPr lang="en-US" sz="1900" b="1" dirty="0"/>
              <a:t>API address</a:t>
            </a:r>
            <a:r>
              <a:rPr lang="en-US" sz="1900" dirty="0"/>
              <a:t>: </a:t>
            </a:r>
            <a:r>
              <a:rPr lang="en-US" sz="1900" b="1" dirty="0">
                <a:solidFill>
                  <a:srgbClr val="0070C0"/>
                </a:solidFill>
                <a:latin typeface="Courier New"/>
                <a:ea typeface="Courier New"/>
                <a:cs typeface="Courier New"/>
                <a:sym typeface="Courier New"/>
              </a:rPr>
              <a:t>https://</a:t>
            </a:r>
            <a:r>
              <a:rPr lang="en-US" sz="1900" b="1" dirty="0" err="1">
                <a:solidFill>
                  <a:srgbClr val="0070C0"/>
                </a:solidFill>
                <a:latin typeface="Courier New"/>
                <a:ea typeface="Courier New"/>
                <a:cs typeface="Courier New"/>
                <a:sym typeface="Courier New"/>
              </a:rPr>
              <a:t>www.ebi.ac.uk</a:t>
            </a:r>
            <a:r>
              <a:rPr lang="en-US" sz="1900" b="1" dirty="0">
                <a:solidFill>
                  <a:srgbClr val="0070C0"/>
                </a:solidFill>
                <a:latin typeface="Courier New"/>
                <a:ea typeface="Courier New"/>
                <a:cs typeface="Courier New"/>
                <a:sym typeface="Courier New"/>
              </a:rPr>
              <a:t>/</a:t>
            </a:r>
            <a:r>
              <a:rPr lang="en-US" sz="1900" b="1" dirty="0" err="1">
                <a:solidFill>
                  <a:srgbClr val="0070C0"/>
                </a:solidFill>
                <a:latin typeface="Courier New"/>
                <a:ea typeface="Courier New"/>
                <a:cs typeface="Courier New"/>
                <a:sym typeface="Courier New"/>
              </a:rPr>
              <a:t>gwas</a:t>
            </a:r>
            <a:r>
              <a:rPr lang="en-US" sz="1900" b="1" dirty="0">
                <a:solidFill>
                  <a:srgbClr val="0070C0"/>
                </a:solidFill>
                <a:latin typeface="Courier New"/>
                <a:ea typeface="Courier New"/>
                <a:cs typeface="Courier New"/>
                <a:sym typeface="Courier New"/>
              </a:rPr>
              <a:t>/rest/</a:t>
            </a:r>
            <a:r>
              <a:rPr lang="en-US" sz="1900" b="1" dirty="0" err="1">
                <a:solidFill>
                  <a:srgbClr val="0070C0"/>
                </a:solidFill>
                <a:latin typeface="Courier New"/>
                <a:ea typeface="Courier New"/>
                <a:cs typeface="Courier New"/>
                <a:sym typeface="Courier New"/>
              </a:rPr>
              <a:t>api</a:t>
            </a:r>
            <a:r>
              <a:rPr lang="en-US" sz="1900" b="1" dirty="0">
                <a:solidFill>
                  <a:srgbClr val="0070C0"/>
                </a:solidFill>
                <a:latin typeface="Courier New"/>
                <a:ea typeface="Courier New"/>
                <a:cs typeface="Courier New"/>
                <a:sym typeface="Courier New"/>
              </a:rPr>
              <a:t>/</a:t>
            </a:r>
            <a:endParaRPr sz="1900" b="1" dirty="0">
              <a:solidFill>
                <a:srgbClr val="0070C0"/>
              </a:solidFill>
              <a:latin typeface="Courier New"/>
              <a:ea typeface="Courier New"/>
              <a:cs typeface="Courier New"/>
              <a:sym typeface="Courier New"/>
            </a:endParaRPr>
          </a:p>
          <a:p>
            <a:pPr marL="457200" lvl="0" indent="0" algn="l" rtl="0">
              <a:spcBef>
                <a:spcPts val="0"/>
              </a:spcBef>
              <a:spcAft>
                <a:spcPts val="0"/>
              </a:spcAft>
              <a:buNone/>
            </a:pPr>
            <a:endParaRPr sz="1900" dirty="0"/>
          </a:p>
          <a:p>
            <a:pPr marL="457200" lvl="0" indent="-349250" algn="l" rtl="0">
              <a:spcBef>
                <a:spcPts val="0"/>
              </a:spcBef>
              <a:spcAft>
                <a:spcPts val="0"/>
              </a:spcAft>
              <a:buSzPts val="1900"/>
              <a:buChar char="•"/>
            </a:pPr>
            <a:r>
              <a:rPr lang="en-US" sz="1900" b="1" dirty="0"/>
              <a:t>Endpoints</a:t>
            </a:r>
            <a:r>
              <a:rPr lang="en-US" sz="1900" dirty="0"/>
              <a:t>:</a:t>
            </a:r>
          </a:p>
          <a:p>
            <a:pPr marL="107950" lvl="0" indent="0" algn="l" rtl="0">
              <a:spcBef>
                <a:spcPts val="0"/>
              </a:spcBef>
              <a:spcAft>
                <a:spcPts val="0"/>
              </a:spcAft>
              <a:buSzPts val="1900"/>
              <a:buNone/>
            </a:pPr>
            <a:endParaRPr sz="1900" dirty="0"/>
          </a:p>
          <a:p>
            <a:pPr marL="0" lvl="0" indent="457200" algn="l" rtl="0">
              <a:spcBef>
                <a:spcPts val="0"/>
              </a:spcBef>
              <a:spcAft>
                <a:spcPts val="0"/>
              </a:spcAft>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studies</a:t>
            </a:r>
            <a:r>
              <a:rPr lang="en-US" sz="1600" b="1" dirty="0">
                <a:solidFill>
                  <a:srgbClr val="00B050"/>
                </a:solidFill>
                <a:latin typeface="Courier New"/>
                <a:ea typeface="Courier New"/>
                <a:cs typeface="Courier New"/>
                <a:sym typeface="Courier New"/>
              </a:rPr>
              <a:t>/GCST000028/associations</a:t>
            </a:r>
            <a:endParaRPr sz="1600" b="1" dirty="0">
              <a:solidFill>
                <a:srgbClr val="00B050"/>
              </a:solidFill>
              <a:latin typeface="Courier New"/>
              <a:ea typeface="Courier New"/>
              <a:cs typeface="Courier New"/>
              <a:sym typeface="Courier New"/>
            </a:endParaRPr>
          </a:p>
          <a:p>
            <a:pPr marL="0" lvl="0" indent="457200" algn="l" rtl="0">
              <a:spcBef>
                <a:spcPts val="0"/>
              </a:spcBef>
              <a:spcAft>
                <a:spcPts val="0"/>
              </a:spcAft>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err="1">
                <a:solidFill>
                  <a:srgbClr val="FF0000"/>
                </a:solidFill>
                <a:latin typeface="Courier New"/>
                <a:ea typeface="Courier New"/>
                <a:cs typeface="Courier New"/>
                <a:sym typeface="Courier New"/>
              </a:rPr>
              <a:t>singleNucleotidePolymorphisms</a:t>
            </a:r>
            <a:r>
              <a:rPr lang="en-US" sz="1600" b="1" dirty="0">
                <a:solidFill>
                  <a:srgbClr val="00B050"/>
                </a:solidFill>
                <a:latin typeface="Courier New"/>
                <a:ea typeface="Courier New"/>
                <a:cs typeface="Courier New"/>
                <a:sym typeface="Courier New"/>
              </a:rPr>
              <a:t>/rs224073/studies</a:t>
            </a:r>
            <a:endParaRPr sz="1600" b="1" dirty="0">
              <a:solidFill>
                <a:srgbClr val="FF0000"/>
              </a:solidFill>
              <a:latin typeface="Courier New"/>
              <a:ea typeface="Courier New"/>
              <a:cs typeface="Courier New"/>
              <a:sym typeface="Courier New"/>
            </a:endParaRPr>
          </a:p>
          <a:p>
            <a:pPr marL="0" lvl="0" indent="457200" algn="l" rtl="0">
              <a:spcBef>
                <a:spcPts val="0"/>
              </a:spcBef>
              <a:spcAft>
                <a:spcPts val="0"/>
              </a:spcAft>
              <a:buClr>
                <a:schemeClr val="dk1"/>
              </a:buClr>
              <a:buSzPts val="1100"/>
              <a:buFont typeface="Arial"/>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err="1">
                <a:solidFill>
                  <a:srgbClr val="FF0000"/>
                </a:solidFill>
                <a:latin typeface="Courier New"/>
                <a:ea typeface="Courier New"/>
                <a:cs typeface="Courier New"/>
                <a:sym typeface="Courier New"/>
              </a:rPr>
              <a:t>efoTraits</a:t>
            </a:r>
            <a:r>
              <a:rPr lang="en-US" sz="1600" b="1" dirty="0">
                <a:solidFill>
                  <a:srgbClr val="00B050"/>
                </a:solidFill>
                <a:latin typeface="Courier New"/>
                <a:ea typeface="Courier New"/>
                <a:cs typeface="Courier New"/>
                <a:sym typeface="Courier New"/>
              </a:rPr>
              <a:t>/EFO_0001360</a:t>
            </a:r>
            <a:endParaRPr sz="1600" b="1" dirty="0">
              <a:solidFill>
                <a:srgbClr val="FF0000"/>
              </a:solidFill>
              <a:latin typeface="Courier New"/>
              <a:ea typeface="Courier New"/>
              <a:cs typeface="Courier New"/>
              <a:sym typeface="Courier New"/>
            </a:endParaRPr>
          </a:p>
          <a:p>
            <a:pPr marL="0" lvl="0" indent="457200" algn="l" rtl="0">
              <a:spcBef>
                <a:spcPts val="0"/>
              </a:spcBef>
              <a:spcAft>
                <a:spcPts val="0"/>
              </a:spcAft>
              <a:buClr>
                <a:schemeClr val="dk1"/>
              </a:buClr>
              <a:buSzPts val="1100"/>
              <a:buFont typeface="Arial"/>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associations</a:t>
            </a:r>
            <a:endParaRPr sz="1600" b="1" dirty="0">
              <a:solidFill>
                <a:srgbClr val="00B050"/>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600" b="1" dirty="0">
              <a:solidFill>
                <a:srgbClr val="00B050"/>
              </a:solidFill>
              <a:latin typeface="Courier New"/>
              <a:ea typeface="Courier New"/>
              <a:cs typeface="Courier New"/>
              <a:sym typeface="Courier New"/>
            </a:endParaRPr>
          </a:p>
          <a:p>
            <a:pPr marL="457200" lvl="0" indent="-349250" algn="l" rtl="0">
              <a:spcBef>
                <a:spcPts val="0"/>
              </a:spcBef>
              <a:spcAft>
                <a:spcPts val="0"/>
              </a:spcAft>
              <a:buSzPts val="1900"/>
              <a:buChar char="•"/>
            </a:pPr>
            <a:r>
              <a:rPr lang="en-US" sz="1900" b="1" dirty="0"/>
              <a:t>Search by...</a:t>
            </a:r>
          </a:p>
          <a:p>
            <a:pPr marL="107950" lvl="0" indent="0" algn="l" rtl="0">
              <a:spcBef>
                <a:spcPts val="0"/>
              </a:spcBef>
              <a:spcAft>
                <a:spcPts val="0"/>
              </a:spcAft>
              <a:buSzPts val="1900"/>
              <a:buNone/>
            </a:pPr>
            <a:endParaRPr sz="1900" b="1" dirty="0"/>
          </a:p>
          <a:p>
            <a:pPr marL="0" lvl="0" indent="0" algn="l" rtl="0">
              <a:spcBef>
                <a:spcPts val="0"/>
              </a:spcBef>
              <a:spcAft>
                <a:spcPts val="0"/>
              </a:spcAft>
              <a:buNone/>
            </a:pPr>
            <a:r>
              <a:rPr lang="en-US" sz="1900" dirty="0"/>
              <a:t>	</a:t>
            </a: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endpoint</a:t>
            </a:r>
            <a:r>
              <a:rPr lang="en-US" sz="1600" b="1" dirty="0">
                <a:solidFill>
                  <a:srgbClr val="00B050"/>
                </a:solidFill>
                <a:latin typeface="Courier New"/>
                <a:ea typeface="Courier New"/>
                <a:cs typeface="Courier New"/>
                <a:sym typeface="Courier New"/>
              </a:rPr>
              <a:t>/search</a:t>
            </a:r>
            <a:endParaRPr sz="1600" b="1" dirty="0">
              <a:solidFill>
                <a:srgbClr val="00B050"/>
              </a:solidFill>
              <a:latin typeface="Courier New"/>
              <a:ea typeface="Courier New"/>
              <a:cs typeface="Courier New"/>
              <a:sym typeface="Courier New"/>
            </a:endParaRPr>
          </a:p>
          <a:p>
            <a:pPr marL="914400" lvl="1" indent="-349250" algn="l" rtl="0">
              <a:spcBef>
                <a:spcPts val="0"/>
              </a:spcBef>
              <a:spcAft>
                <a:spcPts val="0"/>
              </a:spcAft>
              <a:buSzPts val="1900"/>
              <a:buChar char="•"/>
            </a:pPr>
            <a:r>
              <a:rPr lang="en-US" sz="1900" dirty="0"/>
              <a:t>Search study by </a:t>
            </a:r>
            <a:r>
              <a:rPr lang="en-US" sz="1900" dirty="0" err="1"/>
              <a:t>pubmed</a:t>
            </a:r>
            <a:r>
              <a:rPr lang="en-US" sz="1900" dirty="0"/>
              <a:t> ID etc.</a:t>
            </a:r>
            <a:endParaRPr sz="1900" dirty="0"/>
          </a:p>
          <a:p>
            <a:pPr marL="914400" lvl="1" indent="-349250" algn="l" rtl="0">
              <a:spcBef>
                <a:spcPts val="0"/>
              </a:spcBef>
              <a:spcAft>
                <a:spcPts val="0"/>
              </a:spcAft>
              <a:buSzPts val="1900"/>
              <a:buChar char="•"/>
            </a:pPr>
            <a:r>
              <a:rPr lang="en-US" sz="1900" dirty="0"/>
              <a:t>Search variant by gene, genomic region etc.</a:t>
            </a:r>
            <a:endParaRPr sz="1900" dirty="0"/>
          </a:p>
          <a:p>
            <a:pPr marL="914400" lvl="1" indent="-349250" algn="l" rtl="0">
              <a:spcBef>
                <a:spcPts val="0"/>
              </a:spcBef>
              <a:spcAft>
                <a:spcPts val="0"/>
              </a:spcAft>
              <a:buSzPts val="1900"/>
              <a:buChar char="•"/>
            </a:pPr>
            <a:r>
              <a:rPr lang="en-US" sz="1900" dirty="0"/>
              <a:t>Search association by </a:t>
            </a:r>
            <a:r>
              <a:rPr lang="en-US" sz="1900" dirty="0" err="1"/>
              <a:t>pubmed</a:t>
            </a:r>
            <a:r>
              <a:rPr lang="en-US" sz="1900" dirty="0"/>
              <a:t> ID etc.</a:t>
            </a:r>
            <a:endParaRPr sz="1900" dirty="0"/>
          </a:p>
        </p:txBody>
      </p:sp>
    </p:spTree>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5"/>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lvl="0"/>
            <a:r>
              <a:rPr lang="en-US" dirty="0"/>
              <a:t>The summary statistics REST API</a:t>
            </a:r>
            <a:endParaRPr dirty="0"/>
          </a:p>
        </p:txBody>
      </p:sp>
      <p:sp>
        <p:nvSpPr>
          <p:cNvPr id="163" name="Google Shape;163;p5"/>
          <p:cNvSpPr txBox="1">
            <a:spLocks noGrp="1"/>
          </p:cNvSpPr>
          <p:nvPr>
            <p:ph type="body" idx="1"/>
          </p:nvPr>
        </p:nvSpPr>
        <p:spPr>
          <a:xfrm>
            <a:off x="210400" y="1207025"/>
            <a:ext cx="8659280" cy="5051100"/>
          </a:xfrm>
          <a:prstGeom prst="rect">
            <a:avLst/>
          </a:prstGeom>
          <a:noFill/>
          <a:ln>
            <a:noFill/>
          </a:ln>
        </p:spPr>
        <p:txBody>
          <a:bodyPr spcFirstLastPara="1" wrap="square" lIns="0" tIns="0" rIns="0" bIns="0" anchor="t" anchorCtr="0">
            <a:noAutofit/>
          </a:bodyPr>
          <a:lstStyle/>
          <a:p>
            <a:pPr lvl="0" indent="-349250">
              <a:spcBef>
                <a:spcPts val="0"/>
              </a:spcBef>
              <a:buSzPts val="1900"/>
            </a:pPr>
            <a:r>
              <a:rPr lang="en-US" sz="1900" b="1" dirty="0"/>
              <a:t>API address</a:t>
            </a:r>
            <a:r>
              <a:rPr lang="en-US" sz="1900" dirty="0"/>
              <a:t>: </a:t>
            </a:r>
            <a:r>
              <a:rPr lang="en-US" sz="1900" b="1" dirty="0">
                <a:solidFill>
                  <a:srgbClr val="0070C0"/>
                </a:solidFill>
                <a:latin typeface="Courier New"/>
                <a:ea typeface="Courier New"/>
                <a:cs typeface="Courier New"/>
                <a:sym typeface="Courier New"/>
              </a:rPr>
              <a:t>https://www.ebi.ac.uk/gwas/summary-statistics/api/</a:t>
            </a:r>
          </a:p>
          <a:p>
            <a:pPr lvl="0" indent="-349250">
              <a:spcBef>
                <a:spcPts val="0"/>
              </a:spcBef>
              <a:buSzPts val="1900"/>
            </a:pPr>
            <a:endParaRPr sz="1900" dirty="0"/>
          </a:p>
          <a:p>
            <a:pPr marL="457200" lvl="0" indent="-349250" algn="l" rtl="0">
              <a:spcBef>
                <a:spcPts val="0"/>
              </a:spcBef>
              <a:spcAft>
                <a:spcPts val="0"/>
              </a:spcAft>
              <a:buSzPts val="1900"/>
              <a:buChar char="•"/>
            </a:pPr>
            <a:r>
              <a:rPr lang="en-US" sz="1900" b="1" dirty="0"/>
              <a:t>Endpoints</a:t>
            </a:r>
            <a:r>
              <a:rPr lang="en-US" sz="1900" dirty="0"/>
              <a:t>:</a:t>
            </a:r>
            <a:endParaRPr sz="1900" dirty="0"/>
          </a:p>
          <a:p>
            <a:pPr marL="0" lvl="0" indent="457200">
              <a:spcBef>
                <a:spcPts val="0"/>
              </a:spcBef>
              <a:buNone/>
            </a:pPr>
            <a:endParaRPr lang="en-US" sz="1600" b="1" dirty="0">
              <a:solidFill>
                <a:srgbClr val="0070C0"/>
              </a:solidFill>
              <a:latin typeface="Courier New"/>
              <a:ea typeface="Courier New"/>
              <a:cs typeface="Courier New"/>
              <a:sym typeface="Courier New"/>
            </a:endParaRPr>
          </a:p>
          <a:p>
            <a:pPr marL="0" lvl="0" indent="457200">
              <a:spcBef>
                <a:spcPts val="0"/>
              </a:spcBef>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studies</a:t>
            </a:r>
            <a:r>
              <a:rPr lang="en-US" sz="1600" b="1" dirty="0">
                <a:solidFill>
                  <a:srgbClr val="00B050"/>
                </a:solidFill>
                <a:latin typeface="Courier New"/>
                <a:ea typeface="Courier New"/>
                <a:cs typeface="Courier New"/>
                <a:sym typeface="Courier New"/>
              </a:rPr>
              <a:t>/GCST000028/associations</a:t>
            </a:r>
            <a:endParaRPr sz="1600" b="1" dirty="0">
              <a:solidFill>
                <a:srgbClr val="00B050"/>
              </a:solidFill>
              <a:latin typeface="Courier New"/>
              <a:ea typeface="Courier New"/>
              <a:cs typeface="Courier New"/>
              <a:sym typeface="Courier New"/>
            </a:endParaRPr>
          </a:p>
          <a:p>
            <a:pPr marL="0" lvl="0" indent="457200">
              <a:spcBef>
                <a:spcPts val="0"/>
              </a:spcBef>
              <a:buClr>
                <a:schemeClr val="dk1"/>
              </a:buClr>
              <a:buSzPts val="1100"/>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err="1">
                <a:solidFill>
                  <a:srgbClr val="FF0000"/>
                </a:solidFill>
                <a:latin typeface="Courier New"/>
                <a:ea typeface="Courier New"/>
                <a:cs typeface="Courier New"/>
                <a:sym typeface="Courier New"/>
              </a:rPr>
              <a:t>efoTraits</a:t>
            </a:r>
            <a:r>
              <a:rPr lang="en-US" sz="1600" b="1" dirty="0">
                <a:solidFill>
                  <a:srgbClr val="00B050"/>
                </a:solidFill>
                <a:latin typeface="Courier New"/>
                <a:ea typeface="Courier New"/>
                <a:cs typeface="Courier New"/>
                <a:sym typeface="Courier New"/>
              </a:rPr>
              <a:t>/EFO_0001360/associations</a:t>
            </a:r>
          </a:p>
          <a:p>
            <a:pPr marL="0" lvl="0" indent="457200">
              <a:spcBef>
                <a:spcPts val="0"/>
              </a:spcBef>
              <a:buClr>
                <a:schemeClr val="dk1"/>
              </a:buClr>
              <a:buSzPts val="1100"/>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chromosomes</a:t>
            </a:r>
            <a:r>
              <a:rPr lang="en-US" sz="1600" b="1" dirty="0">
                <a:solidFill>
                  <a:srgbClr val="00B050"/>
                </a:solidFill>
                <a:latin typeface="Courier New"/>
                <a:ea typeface="Courier New"/>
                <a:cs typeface="Courier New"/>
                <a:sym typeface="Courier New"/>
              </a:rPr>
              <a:t>/11/associations</a:t>
            </a:r>
            <a:endParaRPr sz="1600" b="1" dirty="0">
              <a:solidFill>
                <a:srgbClr val="FF0000"/>
              </a:solidFill>
              <a:latin typeface="Courier New"/>
              <a:ea typeface="Courier New"/>
              <a:cs typeface="Courier New"/>
              <a:sym typeface="Courier New"/>
            </a:endParaRPr>
          </a:p>
          <a:p>
            <a:pPr marL="0" lvl="0" indent="457200">
              <a:spcBef>
                <a:spcPts val="0"/>
              </a:spcBef>
              <a:buClr>
                <a:schemeClr val="dk1"/>
              </a:buClr>
              <a:buSzPts val="1100"/>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associations</a:t>
            </a:r>
            <a:r>
              <a:rPr lang="en-US" sz="1600" b="1" dirty="0">
                <a:solidFill>
                  <a:srgbClr val="00B050"/>
                </a:solidFill>
                <a:latin typeface="Courier New"/>
                <a:ea typeface="Courier New"/>
                <a:cs typeface="Courier New"/>
                <a:sym typeface="Courier New"/>
              </a:rPr>
              <a:t>/rs224073</a:t>
            </a:r>
            <a:endParaRPr sz="1600" b="1" dirty="0">
              <a:solidFill>
                <a:srgbClr val="00B050"/>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600" b="1" dirty="0">
              <a:solidFill>
                <a:srgbClr val="00B050"/>
              </a:solidFill>
              <a:latin typeface="Courier New"/>
              <a:ea typeface="Courier New"/>
              <a:cs typeface="Courier New"/>
              <a:sym typeface="Courier New"/>
            </a:endParaRPr>
          </a:p>
          <a:p>
            <a:pPr lvl="0" indent="-349250">
              <a:spcBef>
                <a:spcPts val="0"/>
              </a:spcBef>
              <a:buSzPts val="1900"/>
            </a:pPr>
            <a:r>
              <a:rPr lang="en-US" sz="1900" b="1" dirty="0"/>
              <a:t>Filter by...</a:t>
            </a:r>
          </a:p>
          <a:p>
            <a:pPr marL="107950" lvl="0" indent="0">
              <a:spcBef>
                <a:spcPts val="0"/>
              </a:spcBef>
              <a:buSzPts val="1900"/>
              <a:buNone/>
            </a:pPr>
            <a:endParaRPr lang="en-US" sz="1900" b="1" dirty="0"/>
          </a:p>
          <a:p>
            <a:pPr lvl="1" indent="-349250">
              <a:spcBef>
                <a:spcPts val="0"/>
              </a:spcBef>
              <a:buSzPts val="1900"/>
            </a:pPr>
            <a:r>
              <a:rPr lang="en-US" sz="1900" dirty="0"/>
              <a:t>p-value:</a:t>
            </a:r>
            <a:endParaRPr lang="en-US" sz="1600" b="1" dirty="0">
              <a:solidFill>
                <a:srgbClr val="0070C0"/>
              </a:solidFill>
              <a:latin typeface="Courier New"/>
              <a:ea typeface="Courier New"/>
              <a:cs typeface="Courier New"/>
              <a:sym typeface="Courier New"/>
            </a:endParaRPr>
          </a:p>
          <a:p>
            <a:pPr marL="190500" lvl="0" indent="258763">
              <a:spcBef>
                <a:spcPts val="0"/>
              </a:spcBef>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traits</a:t>
            </a:r>
            <a:r>
              <a:rPr lang="en-US" sz="1600" b="1" dirty="0">
                <a:solidFill>
                  <a:srgbClr val="00B050"/>
                </a:solidFill>
                <a:latin typeface="Courier New"/>
                <a:ea typeface="Courier New"/>
                <a:cs typeface="Courier New"/>
                <a:sym typeface="Courier New"/>
              </a:rPr>
              <a:t>/EFO_0001360/</a:t>
            </a:r>
            <a:r>
              <a:rPr lang="en-US" sz="1600" b="1" dirty="0" err="1">
                <a:solidFill>
                  <a:srgbClr val="00B050"/>
                </a:solidFill>
                <a:latin typeface="Courier New"/>
                <a:ea typeface="Courier New"/>
                <a:cs typeface="Courier New"/>
                <a:sym typeface="Courier New"/>
              </a:rPr>
              <a:t>associations</a:t>
            </a:r>
            <a:r>
              <a:rPr lang="en-US" sz="1600" b="1" dirty="0" err="1">
                <a:solidFill>
                  <a:srgbClr val="000000"/>
                </a:solidFill>
                <a:latin typeface="Courier New"/>
                <a:ea typeface="Courier New"/>
                <a:cs typeface="Courier New"/>
                <a:sym typeface="Courier New"/>
              </a:rPr>
              <a:t>?p_lower</a:t>
            </a:r>
            <a:r>
              <a:rPr lang="en-US" sz="1600" b="1" dirty="0">
                <a:solidFill>
                  <a:srgbClr val="000000"/>
                </a:solidFill>
                <a:latin typeface="Courier New"/>
                <a:ea typeface="Courier New"/>
                <a:cs typeface="Courier New"/>
                <a:sym typeface="Courier New"/>
              </a:rPr>
              <a:t>=0.0&amp;p_upper=0.00001</a:t>
            </a:r>
          </a:p>
          <a:p>
            <a:pPr marL="449263" lvl="1" indent="-354013">
              <a:spcBef>
                <a:spcPts val="0"/>
              </a:spcBef>
              <a:buSzPts val="1900"/>
            </a:pPr>
            <a:endParaRPr lang="en-US" sz="1900" dirty="0"/>
          </a:p>
          <a:p>
            <a:pPr marL="900113" lvl="1" indent="-354013">
              <a:spcBef>
                <a:spcPts val="0"/>
              </a:spcBef>
              <a:buSzPts val="1900"/>
            </a:pPr>
            <a:r>
              <a:rPr lang="en-US" sz="1900" dirty="0"/>
              <a:t>genomic region (chromosome endpoint only)</a:t>
            </a:r>
            <a:endParaRPr lang="en-US" sz="1600" b="1" dirty="0">
              <a:solidFill>
                <a:srgbClr val="0070C0"/>
              </a:solidFill>
              <a:latin typeface="Courier New"/>
              <a:ea typeface="Courier New"/>
              <a:cs typeface="Courier New"/>
              <a:sym typeface="Courier New"/>
            </a:endParaRPr>
          </a:p>
          <a:p>
            <a:pPr marL="409575" lvl="1" indent="0">
              <a:spcBef>
                <a:spcPts val="0"/>
              </a:spcBef>
              <a:buSzPts val="1900"/>
              <a:buNone/>
              <a:tabLst>
                <a:tab pos="436563" algn="l"/>
              </a:tabLst>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chromosomes</a:t>
            </a:r>
            <a:r>
              <a:rPr lang="en-US" sz="1600" b="1" dirty="0">
                <a:solidFill>
                  <a:srgbClr val="00B050"/>
                </a:solidFill>
                <a:latin typeface="Courier New"/>
                <a:ea typeface="Courier New"/>
                <a:cs typeface="Courier New"/>
                <a:sym typeface="Courier New"/>
              </a:rPr>
              <a:t>/11/</a:t>
            </a:r>
            <a:r>
              <a:rPr lang="en-US" sz="1600" b="1" dirty="0" err="1">
                <a:solidFill>
                  <a:srgbClr val="00B050"/>
                </a:solidFill>
                <a:latin typeface="Courier New"/>
                <a:ea typeface="Courier New"/>
                <a:cs typeface="Courier New"/>
                <a:sym typeface="Courier New"/>
              </a:rPr>
              <a:t>associations</a:t>
            </a:r>
            <a:r>
              <a:rPr lang="en-US" sz="1600" b="1" dirty="0" err="1">
                <a:solidFill>
                  <a:srgbClr val="000000"/>
                </a:solidFill>
                <a:latin typeface="Courier New"/>
                <a:ea typeface="Courier New"/>
                <a:cs typeface="Courier New"/>
                <a:sym typeface="Courier New"/>
              </a:rPr>
              <a:t>?bp_lower</a:t>
            </a:r>
            <a:r>
              <a:rPr lang="en-US" sz="1600" b="1" dirty="0">
                <a:solidFill>
                  <a:srgbClr val="000000"/>
                </a:solidFill>
                <a:latin typeface="Courier New"/>
                <a:ea typeface="Courier New"/>
                <a:cs typeface="Courier New"/>
                <a:sym typeface="Courier New"/>
              </a:rPr>
              <a:t>=1184861&amp;bp_upper=1186153</a:t>
            </a:r>
            <a:endParaRPr lang="en-US" sz="1900" dirty="0">
              <a:solidFill>
                <a:srgbClr val="000000"/>
              </a:solidFill>
            </a:endParaRPr>
          </a:p>
        </p:txBody>
      </p:sp>
    </p:spTree>
    <p:extLst>
      <p:ext uri="{BB962C8B-B14F-4D97-AF65-F5344CB8AC3E}">
        <p14:creationId xmlns:p14="http://schemas.microsoft.com/office/powerpoint/2010/main" val="800284623"/>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5b09956d1b_0_9"/>
          <p:cNvSpPr txBox="1">
            <a:spLocks noGrp="1"/>
          </p:cNvSpPr>
          <p:nvPr>
            <p:ph type="body" idx="1"/>
          </p:nvPr>
        </p:nvSpPr>
        <p:spPr>
          <a:xfrm>
            <a:off x="321150" y="1253400"/>
            <a:ext cx="8577900" cy="4351200"/>
          </a:xfrm>
          <a:prstGeom prst="rect">
            <a:avLst/>
          </a:prstGeom>
        </p:spPr>
        <p:txBody>
          <a:bodyPr spcFirstLastPara="1" wrap="square" lIns="0" tIns="0" rIns="0" bIns="0" anchor="t" anchorCtr="0">
            <a:noAutofit/>
          </a:bodyPr>
          <a:lstStyle/>
          <a:p>
            <a:pPr marL="457200" lvl="0" indent="-381000" algn="l" rtl="0">
              <a:spcBef>
                <a:spcPts val="360"/>
              </a:spcBef>
              <a:spcAft>
                <a:spcPts val="0"/>
              </a:spcAft>
              <a:buSzPts val="2400"/>
              <a:buChar char="•"/>
            </a:pPr>
            <a:r>
              <a:rPr lang="en-US" dirty="0"/>
              <a:t>Workshop material online:</a:t>
            </a:r>
          </a:p>
          <a:p>
            <a:pPr marL="490538" lvl="0" indent="0">
              <a:buSzPts val="2400"/>
              <a:buNone/>
            </a:pPr>
            <a:r>
              <a:rPr lang="en-GB" dirty="0">
                <a:hlinkClick r:id="rId3"/>
              </a:rPr>
              <a:t>https://github.com/EBISPOT/GWAS_Catalog-workshop/</a:t>
            </a:r>
            <a:endParaRPr lang="en-US" dirty="0"/>
          </a:p>
          <a:p>
            <a:pPr marL="457200" lvl="0" indent="-381000" algn="l" rtl="0">
              <a:spcBef>
                <a:spcPts val="360"/>
              </a:spcBef>
              <a:spcAft>
                <a:spcPts val="0"/>
              </a:spcAft>
              <a:buSzPts val="2400"/>
              <a:buChar char="•"/>
            </a:pPr>
            <a:endParaRPr lang="en-US" dirty="0"/>
          </a:p>
          <a:p>
            <a:pPr marL="457200" lvl="0" indent="-381000" algn="l" rtl="0">
              <a:spcBef>
                <a:spcPts val="360"/>
              </a:spcBef>
              <a:spcAft>
                <a:spcPts val="0"/>
              </a:spcAft>
              <a:buSzPts val="2400"/>
              <a:buChar char="•"/>
            </a:pPr>
            <a:r>
              <a:rPr lang="en-US" dirty="0"/>
              <a:t>Documentation on the APIs:</a:t>
            </a:r>
            <a:endParaRPr dirty="0"/>
          </a:p>
          <a:p>
            <a:pPr marL="914400" lvl="1" indent="-355600" algn="l" rtl="0">
              <a:spcBef>
                <a:spcPts val="0"/>
              </a:spcBef>
              <a:spcAft>
                <a:spcPts val="0"/>
              </a:spcAft>
              <a:buSzPts val="2000"/>
              <a:buChar char="•"/>
            </a:pPr>
            <a:r>
              <a:rPr lang="en-US" sz="2000" dirty="0"/>
              <a:t>GWAS Catalog: </a:t>
            </a:r>
            <a:r>
              <a:rPr lang="en-US" sz="2000" u="sng" dirty="0">
                <a:solidFill>
                  <a:schemeClr val="hlink"/>
                </a:solidFill>
                <a:latin typeface="Arial"/>
                <a:ea typeface="Arial"/>
                <a:cs typeface="Arial"/>
                <a:sym typeface="Arial"/>
                <a:hlinkClick r:id="rId4"/>
              </a:rPr>
              <a:t>https://www.ebi.ac.uk/gwas/rest/docs/api</a:t>
            </a:r>
            <a:endParaRPr sz="2000" dirty="0"/>
          </a:p>
          <a:p>
            <a:pPr marL="914400" lvl="1" indent="-355600" algn="l" rtl="0">
              <a:spcBef>
                <a:spcPts val="0"/>
              </a:spcBef>
              <a:spcAft>
                <a:spcPts val="0"/>
              </a:spcAft>
              <a:buSzPts val="2000"/>
              <a:buChar char="•"/>
            </a:pPr>
            <a:r>
              <a:rPr lang="en-US" sz="2000" dirty="0"/>
              <a:t>Sum stats: </a:t>
            </a:r>
            <a:r>
              <a:rPr lang="en-US" sz="2000" u="sng" dirty="0">
                <a:solidFill>
                  <a:schemeClr val="hlink"/>
                </a:solidFill>
                <a:latin typeface="Arial"/>
                <a:ea typeface="Arial"/>
                <a:cs typeface="Arial"/>
                <a:sym typeface="Arial"/>
                <a:hlinkClick r:id="rId5"/>
              </a:rPr>
              <a:t>https://www.ebi.ac.uk/gwas/summary-statistics/docs/</a:t>
            </a:r>
            <a:endParaRPr sz="2000" dirty="0"/>
          </a:p>
          <a:p>
            <a:pPr marL="457200" lvl="0" indent="0" algn="l" rtl="0">
              <a:spcBef>
                <a:spcPts val="575"/>
              </a:spcBef>
              <a:spcAft>
                <a:spcPts val="0"/>
              </a:spcAft>
              <a:buNone/>
            </a:pPr>
            <a:endParaRPr dirty="0"/>
          </a:p>
          <a:p>
            <a:pPr marL="457200" lvl="0" indent="-381000" algn="l" rtl="0">
              <a:spcBef>
                <a:spcPts val="575"/>
              </a:spcBef>
              <a:spcAft>
                <a:spcPts val="0"/>
              </a:spcAft>
              <a:buSzPts val="2400"/>
              <a:buChar char="•"/>
            </a:pPr>
            <a:r>
              <a:rPr lang="en-US" dirty="0"/>
              <a:t>JSON data format:</a:t>
            </a:r>
            <a:endParaRPr dirty="0"/>
          </a:p>
          <a:p>
            <a:pPr marL="914400" lvl="1" indent="-355600" algn="l" rtl="0">
              <a:spcBef>
                <a:spcPts val="0"/>
              </a:spcBef>
              <a:spcAft>
                <a:spcPts val="0"/>
              </a:spcAft>
              <a:buSzPts val="2000"/>
              <a:buChar char="•"/>
            </a:pPr>
            <a:r>
              <a:rPr lang="en-US" sz="2000" u="sng" dirty="0">
                <a:solidFill>
                  <a:schemeClr val="hlink"/>
                </a:solidFill>
                <a:latin typeface="Arial"/>
                <a:ea typeface="Arial"/>
                <a:cs typeface="Arial"/>
                <a:sym typeface="Arial"/>
                <a:hlinkClick r:id="rId6"/>
              </a:rPr>
              <a:t>https://en.wikipedia.org/wiki/JSON</a:t>
            </a:r>
            <a:endParaRPr sz="2000" dirty="0"/>
          </a:p>
          <a:p>
            <a:pPr marL="457200" lvl="0" indent="0" algn="l" rtl="0">
              <a:spcBef>
                <a:spcPts val="575"/>
              </a:spcBef>
              <a:spcAft>
                <a:spcPts val="0"/>
              </a:spcAft>
              <a:buNone/>
            </a:pPr>
            <a:endParaRPr dirty="0"/>
          </a:p>
        </p:txBody>
      </p:sp>
      <p:sp>
        <p:nvSpPr>
          <p:cNvPr id="176" name="Google Shape;176;g5b09956d1b_0_9"/>
          <p:cNvSpPr txBox="1">
            <a:spLocks noGrp="1"/>
          </p:cNvSpPr>
          <p:nvPr>
            <p:ph type="title"/>
          </p:nvPr>
        </p:nvSpPr>
        <p:spPr>
          <a:xfrm>
            <a:off x="533400" y="304800"/>
            <a:ext cx="8153400" cy="762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Further reading</a:t>
            </a:r>
            <a:endParaRPr/>
          </a:p>
        </p:txBody>
      </p:sp>
    </p:spTree>
  </p:cSld>
  <p:clrMapOvr>
    <a:masterClrMapping/>
  </p:clrMapOvr>
</p:sld>
</file>

<file path=ppt/theme/theme1.xml><?xml version="1.0" encoding="utf-8"?>
<a:theme xmlns:a="http://schemas.openxmlformats.org/drawingml/2006/main" name="EMBL-EBI_slide_template_July_2015">
  <a:themeElements>
    <a:clrScheme name="">
      <a:dk1>
        <a:srgbClr val="000000"/>
      </a:dk1>
      <a:lt1>
        <a:srgbClr val="FFFFFF"/>
      </a:lt1>
      <a:dk2>
        <a:srgbClr val="007E82"/>
      </a:dk2>
      <a:lt2>
        <a:srgbClr val="7D7D7D"/>
      </a:lt2>
      <a:accent1>
        <a:srgbClr val="72AD46"/>
      </a:accent1>
      <a:accent2>
        <a:srgbClr val="DF001A"/>
      </a:accent2>
      <a:accent3>
        <a:srgbClr val="FFFFFF"/>
      </a:accent3>
      <a:accent4>
        <a:srgbClr val="000000"/>
      </a:accent4>
      <a:accent5>
        <a:srgbClr val="BCD3B0"/>
      </a:accent5>
      <a:accent6>
        <a:srgbClr val="CA0016"/>
      </a:accent6>
      <a:hlink>
        <a:srgbClr val="007E82"/>
      </a:hlink>
      <a:folHlink>
        <a:srgbClr val="72AD4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194</TotalTime>
  <Words>835</Words>
  <Application>Microsoft Macintosh PowerPoint</Application>
  <PresentationFormat>On-screen Show (4:3)</PresentationFormat>
  <Paragraphs>132</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Courier New</vt:lpstr>
      <vt:lpstr>HelveticaNeueLT Pro 35 Th</vt:lpstr>
      <vt:lpstr>Helvetica Neue</vt:lpstr>
      <vt:lpstr>HelveticaNeueLT Pro 45 Lt</vt:lpstr>
      <vt:lpstr>Times</vt:lpstr>
      <vt:lpstr>Calibri</vt:lpstr>
      <vt:lpstr>EMBL-EBI_slide_template_July_2015</vt:lpstr>
      <vt:lpstr>Programmatic data access and retrieval</vt:lpstr>
      <vt:lpstr>API Workshop</vt:lpstr>
      <vt:lpstr>High-throughput access</vt:lpstr>
      <vt:lpstr>What is an API?</vt:lpstr>
      <vt:lpstr>Extracting data</vt:lpstr>
      <vt:lpstr>Understanding the returned data</vt:lpstr>
      <vt:lpstr>The GWAS Catalog REST API</vt:lpstr>
      <vt:lpstr>The summary statistics REST API</vt:lpstr>
      <vt:lpstr>Further 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Programmatic data access and retrieval</dc:title>
  <dc:creator>Daniel Suveges</dc:creator>
  <cp:lastModifiedBy>Daniel Suveges</cp:lastModifiedBy>
  <cp:revision>10</cp:revision>
  <dcterms:created xsi:type="dcterms:W3CDTF">2019-05-16T14:24:52Z</dcterms:created>
  <dcterms:modified xsi:type="dcterms:W3CDTF">2019-06-04T14:02:14Z</dcterms:modified>
</cp:coreProperties>
</file>